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9" r:id="rId1"/>
  </p:sldMasterIdLst>
  <p:notesMasterIdLst>
    <p:notesMasterId r:id="rId71"/>
  </p:notesMasterIdLst>
  <p:handoutMasterIdLst>
    <p:handoutMasterId r:id="rId72"/>
  </p:handoutMasterIdLst>
  <p:sldIdLst>
    <p:sldId id="257" r:id="rId2"/>
    <p:sldId id="392" r:id="rId3"/>
    <p:sldId id="391" r:id="rId4"/>
    <p:sldId id="407" r:id="rId5"/>
    <p:sldId id="396" r:id="rId6"/>
    <p:sldId id="399" r:id="rId7"/>
    <p:sldId id="398" r:id="rId8"/>
    <p:sldId id="393" r:id="rId9"/>
    <p:sldId id="402" r:id="rId10"/>
    <p:sldId id="394" r:id="rId11"/>
    <p:sldId id="433" r:id="rId12"/>
    <p:sldId id="374" r:id="rId13"/>
    <p:sldId id="375" r:id="rId14"/>
    <p:sldId id="376" r:id="rId15"/>
    <p:sldId id="377" r:id="rId16"/>
    <p:sldId id="42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31" r:id="rId27"/>
    <p:sldId id="430" r:id="rId28"/>
    <p:sldId id="422" r:id="rId29"/>
    <p:sldId id="435" r:id="rId30"/>
    <p:sldId id="436" r:id="rId31"/>
    <p:sldId id="404" r:id="rId32"/>
    <p:sldId id="405" r:id="rId33"/>
    <p:sldId id="409" r:id="rId34"/>
    <p:sldId id="437" r:id="rId35"/>
    <p:sldId id="423" r:id="rId36"/>
    <p:sldId id="424" r:id="rId37"/>
    <p:sldId id="425" r:id="rId38"/>
    <p:sldId id="434" r:id="rId39"/>
    <p:sldId id="379" r:id="rId40"/>
    <p:sldId id="389" r:id="rId41"/>
    <p:sldId id="406" r:id="rId42"/>
    <p:sldId id="397" r:id="rId43"/>
    <p:sldId id="387" r:id="rId44"/>
    <p:sldId id="388" r:id="rId45"/>
    <p:sldId id="390" r:id="rId46"/>
    <p:sldId id="400" r:id="rId47"/>
    <p:sldId id="401" r:id="rId48"/>
    <p:sldId id="319" r:id="rId49"/>
    <p:sldId id="357" r:id="rId50"/>
    <p:sldId id="358" r:id="rId51"/>
    <p:sldId id="359" r:id="rId52"/>
    <p:sldId id="360" r:id="rId53"/>
    <p:sldId id="361" r:id="rId54"/>
    <p:sldId id="372" r:id="rId55"/>
    <p:sldId id="408" r:id="rId56"/>
    <p:sldId id="410" r:id="rId57"/>
    <p:sldId id="362" r:id="rId58"/>
    <p:sldId id="363" r:id="rId59"/>
    <p:sldId id="364" r:id="rId60"/>
    <p:sldId id="365" r:id="rId61"/>
    <p:sldId id="366" r:id="rId62"/>
    <p:sldId id="367" r:id="rId63"/>
    <p:sldId id="403" r:id="rId64"/>
    <p:sldId id="368" r:id="rId65"/>
    <p:sldId id="369" r:id="rId66"/>
    <p:sldId id="426" r:id="rId67"/>
    <p:sldId id="427" r:id="rId68"/>
    <p:sldId id="432" r:id="rId69"/>
    <p:sldId id="428" r:id="rId70"/>
  </p:sldIdLst>
  <p:sldSz cx="9144000" cy="6858000" type="screen4x3"/>
  <p:notesSz cx="6400800" cy="8686800"/>
  <p:embeddedFontLst>
    <p:embeddedFont>
      <p:font typeface="Math5" panose="00000400000000000000" pitchFamily="2" charset="2"/>
      <p:regular r:id="rId73"/>
      <p:bold r:id="rId74"/>
    </p:embeddedFont>
    <p:embeddedFont>
      <p:font typeface="Euclid Symbol" panose="05050102010706020507" pitchFamily="18" charset="2"/>
      <p:regular r:id="rId75"/>
      <p:bold r:id="rId76"/>
      <p:italic r:id="rId77"/>
      <p:boldItalic r:id="rId78"/>
    </p:embeddedFont>
    <p:embeddedFont>
      <p:font typeface="Math1" panose="05000502060100000001" pitchFamily="2" charset="2"/>
      <p:regular r:id="rId79"/>
      <p:bold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Euclid Math One" panose="05050601010101010101" pitchFamily="18" charset="2"/>
      <p:regular r:id="rId85"/>
      <p:bold r:id="rId86"/>
    </p:embeddedFont>
    <p:embeddedFont>
      <p:font typeface="Euclid Extra" panose="02050502000505020303" pitchFamily="18" charset="2"/>
      <p:regular r:id="rId87"/>
      <p:bold r:id="rId88"/>
    </p:embeddedFont>
    <p:embeddedFont>
      <p:font typeface="Fences" pitchFamily="2" charset="0"/>
      <p:regular r:id="rId89"/>
    </p:embeddedFont>
    <p:embeddedFont>
      <p:font typeface="Monotype Sorts" panose="01010601010101010101" pitchFamily="2" charset="2"/>
      <p:regular r:id="rId90"/>
    </p:embeddedFont>
    <p:embeddedFont>
      <p:font typeface="Comic Sans MS" panose="030F0702030302020204" pitchFamily="66" charset="0"/>
      <p:regular r:id="rId91"/>
      <p:bold r:id="rId92"/>
    </p:embeddedFont>
    <p:embeddedFont>
      <p:font typeface="Euclid" panose="02020503060505020303" pitchFamily="18" charset="0"/>
      <p:regular r:id="rId93"/>
      <p:bold r:id="rId94"/>
      <p:italic r:id="rId95"/>
      <p:boldItalic r:id="rId96"/>
    </p:embeddedFont>
    <p:embeddedFont>
      <p:font typeface="Math4" panose="05010400040101000101" pitchFamily="2" charset="2"/>
      <p:regular r:id="rId97"/>
      <p:bold r:id="rId98"/>
    </p:embeddedFont>
    <p:embeddedFont>
      <p:font typeface="Euclid Math Two" panose="02050601010101010101" pitchFamily="18" charset="2"/>
      <p:regular r:id="rId99"/>
      <p:bold r:id="rId100"/>
    </p:embeddedFont>
    <p:embeddedFont>
      <p:font typeface="MT Extra" panose="05050102010205020202" pitchFamily="18" charset="2"/>
      <p:regular r:id="rId101"/>
    </p:embeddedFont>
    <p:embeddedFont>
      <p:font typeface="Math3" panose="00000400000000000000" pitchFamily="2" charset="2"/>
      <p:regular r:id="rId102"/>
      <p:bold r:id="rId10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2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2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2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2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9933"/>
    <a:srgbClr val="FFFFCC"/>
    <a:srgbClr val="FFFF99"/>
    <a:srgbClr val="7C7C7C"/>
    <a:srgbClr val="FF00FF"/>
    <a:srgbClr val="0000FF"/>
    <a:srgbClr val="00FFFF"/>
    <a:srgbClr val="00FF00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4" autoAdjust="0"/>
    <p:restoredTop sz="94604" autoAdjust="0"/>
  </p:normalViewPr>
  <p:slideViewPr>
    <p:cSldViewPr>
      <p:cViewPr>
        <p:scale>
          <a:sx n="100" d="100"/>
          <a:sy n="100" d="100"/>
        </p:scale>
        <p:origin x="678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786"/>
    </p:cViewPr>
  </p:sorterViewPr>
  <p:notesViewPr>
    <p:cSldViewPr>
      <p:cViewPr varScale="1">
        <p:scale>
          <a:sx n="60" d="100"/>
          <a:sy n="60" d="100"/>
        </p:scale>
        <p:origin x="-1792" y="-64"/>
      </p:cViewPr>
      <p:guideLst>
        <p:guide orient="horz" pos="2736"/>
        <p:guide pos="20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font" Target="fonts/font15.fntdata"/><Relationship Id="rId102" Type="http://schemas.openxmlformats.org/officeDocument/2006/relationships/font" Target="fonts/font3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90" Type="http://schemas.openxmlformats.org/officeDocument/2006/relationships/font" Target="fonts/font18.fntdata"/><Relationship Id="rId95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100" Type="http://schemas.openxmlformats.org/officeDocument/2006/relationships/font" Target="fonts/font28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openxmlformats.org/officeDocument/2006/relationships/font" Target="fonts/font21.fntdata"/><Relationship Id="rId98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3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openxmlformats.org/officeDocument/2006/relationships/font" Target="fonts/font27.fntdata"/><Relationship Id="rId101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font" Target="fonts/font25.fntdata"/><Relationship Id="rId104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59.xml"/><Relationship Id="rId13" Type="http://schemas.openxmlformats.org/officeDocument/2006/relationships/slide" Target="slides/slide65.xml"/><Relationship Id="rId3" Type="http://schemas.openxmlformats.org/officeDocument/2006/relationships/slide" Target="slides/slide51.xml"/><Relationship Id="rId7" Type="http://schemas.openxmlformats.org/officeDocument/2006/relationships/slide" Target="slides/slide58.xml"/><Relationship Id="rId12" Type="http://schemas.openxmlformats.org/officeDocument/2006/relationships/slide" Target="slides/slide63.xml"/><Relationship Id="rId2" Type="http://schemas.openxmlformats.org/officeDocument/2006/relationships/slide" Target="slides/slide50.xml"/><Relationship Id="rId16" Type="http://schemas.openxmlformats.org/officeDocument/2006/relationships/slide" Target="slides/slide68.xml"/><Relationship Id="rId1" Type="http://schemas.openxmlformats.org/officeDocument/2006/relationships/slide" Target="slides/slide49.xml"/><Relationship Id="rId6" Type="http://schemas.openxmlformats.org/officeDocument/2006/relationships/slide" Target="slides/slide57.xml"/><Relationship Id="rId11" Type="http://schemas.openxmlformats.org/officeDocument/2006/relationships/slide" Target="slides/slide62.xml"/><Relationship Id="rId5" Type="http://schemas.openxmlformats.org/officeDocument/2006/relationships/slide" Target="slides/slide53.xml"/><Relationship Id="rId15" Type="http://schemas.openxmlformats.org/officeDocument/2006/relationships/slide" Target="slides/slide67.xml"/><Relationship Id="rId10" Type="http://schemas.openxmlformats.org/officeDocument/2006/relationships/slide" Target="slides/slide61.xml"/><Relationship Id="rId4" Type="http://schemas.openxmlformats.org/officeDocument/2006/relationships/slide" Target="slides/slide52.xml"/><Relationship Id="rId9" Type="http://schemas.openxmlformats.org/officeDocument/2006/relationships/slide" Target="slides/slide60.xml"/><Relationship Id="rId14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72" tIns="43087" rIns="86172" bIns="43087" numCol="1" anchor="t" anchorCtr="0" compatLnSpc="1">
            <a:prstTxWarp prst="textNoShape">
              <a:avLst/>
            </a:prstTxWarp>
          </a:bodyPr>
          <a:lstStyle>
            <a:lvl1pPr defTabSz="86188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27438" y="0"/>
            <a:ext cx="2773362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72" tIns="43087" rIns="86172" bIns="43087" numCol="1" anchor="t" anchorCtr="0" compatLnSpc="1">
            <a:prstTxWarp prst="textNoShape">
              <a:avLst/>
            </a:prstTxWarp>
          </a:bodyPr>
          <a:lstStyle>
            <a:lvl1pPr algn="r" defTabSz="86188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253415"/>
            <a:ext cx="2773363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72" tIns="43087" rIns="86172" bIns="43087" numCol="1" anchor="b" anchorCtr="0" compatLnSpc="1">
            <a:prstTxWarp prst="textNoShape">
              <a:avLst/>
            </a:prstTxWarp>
          </a:bodyPr>
          <a:lstStyle>
            <a:lvl1pPr defTabSz="86188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27438" y="8253415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72" tIns="43087" rIns="86172" bIns="43087" numCol="1" anchor="b" anchorCtr="0" compatLnSpc="1">
            <a:prstTxWarp prst="textNoShape">
              <a:avLst/>
            </a:prstTxWarp>
          </a:bodyPr>
          <a:lstStyle>
            <a:lvl1pPr algn="r" defTabSz="86188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F9DAEC34-EE90-4641-8AE7-7D19E5B40F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91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72" tIns="43087" rIns="86172" bIns="43087" numCol="1" anchor="t" anchorCtr="0" compatLnSpc="1">
            <a:prstTxWarp prst="textNoShape">
              <a:avLst/>
            </a:prstTxWarp>
          </a:bodyPr>
          <a:lstStyle>
            <a:lvl1pPr defTabSz="861885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7438" y="0"/>
            <a:ext cx="2773362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72" tIns="43087" rIns="86172" bIns="43087" numCol="1" anchor="t" anchorCtr="0" compatLnSpc="1">
            <a:prstTxWarp prst="textNoShape">
              <a:avLst/>
            </a:prstTxWarp>
          </a:bodyPr>
          <a:lstStyle>
            <a:lvl1pPr algn="r" defTabSz="861885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652463"/>
            <a:ext cx="4343400" cy="3257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52490" y="4125913"/>
            <a:ext cx="469582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72" tIns="43087" rIns="86172" bIns="430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3415"/>
            <a:ext cx="2773363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72" tIns="43087" rIns="86172" bIns="43087" numCol="1" anchor="b" anchorCtr="0" compatLnSpc="1">
            <a:prstTxWarp prst="textNoShape">
              <a:avLst/>
            </a:prstTxWarp>
          </a:bodyPr>
          <a:lstStyle>
            <a:lvl1pPr defTabSz="861885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7438" y="8253415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72" tIns="43087" rIns="86172" bIns="43087" numCol="1" anchor="b" anchorCtr="0" compatLnSpc="1">
            <a:prstTxWarp prst="textNoShape">
              <a:avLst/>
            </a:prstTxWarp>
          </a:bodyPr>
          <a:lstStyle>
            <a:lvl1pPr algn="r" defTabSz="861885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3E63B3E-02B1-45B2-82CA-1862D74AD1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48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BAC4D68A-ACD4-4AF2-8C67-02019D8F01E1}" type="slidenum">
              <a:rPr lang="en-US" sz="1200">
                <a:solidFill>
                  <a:schemeClr val="tx1"/>
                </a:solidFill>
              </a:rPr>
              <a:pPr/>
              <a:t>12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3622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5D8DFF1-D0E2-4D8A-A88A-0A08F9C63320}" type="slidenum">
              <a:rPr lang="en-US" sz="1200">
                <a:solidFill>
                  <a:schemeClr val="tx1"/>
                </a:solidFill>
              </a:rPr>
              <a:pPr/>
              <a:t>43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3212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5107A959-1DC5-42B3-B556-25F7575FC20E}" type="slidenum">
              <a:rPr lang="en-US" sz="1200">
                <a:solidFill>
                  <a:schemeClr val="tx1"/>
                </a:solidFill>
              </a:rPr>
              <a:pPr/>
              <a:t>44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84462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E97A2263-EAB4-4390-A242-9D917B3D8075}" type="slidenum">
              <a:rPr lang="en-US" sz="1200">
                <a:solidFill>
                  <a:schemeClr val="tx1"/>
                </a:solidFill>
              </a:rPr>
              <a:pPr/>
              <a:t>45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64215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3012263F-493F-473F-AC38-A1EA1C3F1F7C}" type="slidenum">
              <a:rPr lang="en-US" sz="1200">
                <a:solidFill>
                  <a:schemeClr val="tx1"/>
                </a:solidFill>
              </a:rPr>
              <a:pPr/>
              <a:t>46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3842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AE7F6BB-BC87-4EF4-A100-367A4CD15037}" type="slidenum">
              <a:rPr lang="en-US" sz="1200">
                <a:solidFill>
                  <a:schemeClr val="tx1"/>
                </a:solidFill>
              </a:rPr>
              <a:pPr/>
              <a:t>47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4425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26132AE0-9F54-4C5F-8AF7-4746A0A19B9D}" type="slidenum">
              <a:rPr lang="en-US" sz="1200">
                <a:solidFill>
                  <a:schemeClr val="tx1"/>
                </a:solidFill>
              </a:rPr>
              <a:pPr/>
              <a:t>48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 The "green" and "red" cones are mostly packed into the fovea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centralis. By population, about 64% of the cones are red-sensitive,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about 32% green sensitive, and about 2% are blue sensitive. The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"blue" cones have the highest sensitivity and are mostly found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outside the fovea. 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7453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001B6D95-0993-4195-8160-5BA9044286B7}" type="slidenum">
              <a:rPr lang="en-US" sz="1200">
                <a:solidFill>
                  <a:schemeClr val="tx1"/>
                </a:solidFill>
              </a:rPr>
              <a:pPr/>
              <a:t>49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 The "green" and "red" cones are mostly packed into the fovea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centralis. By population, about 64% of the cones are red-sensitive,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about 32% green sensitive, and about 2% are blue sensitive. The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"blue" cones have the highest sensitivity and are mostly found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outside the fovea. 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70235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296EB4FF-2DBE-4E96-B21F-C443CB0AA06C}" type="slidenum">
              <a:rPr lang="en-US" sz="1200">
                <a:solidFill>
                  <a:schemeClr val="tx1"/>
                </a:solidFill>
              </a:rPr>
              <a:pPr/>
              <a:t>50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 The "green" and "red" cones are mostly packed into the fovea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centralis. By population, about 64% of the cones are red-sensitive,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about 32% green sensitive, and about 2% are blue sensitive. The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"blue" cones have the highest sensitivity and are mostly found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outside the fovea. 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6468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ED30D5F-4665-4AD5-B86D-56C576BBDFEA}" type="slidenum">
              <a:rPr lang="en-US" sz="1200">
                <a:solidFill>
                  <a:schemeClr val="tx1"/>
                </a:solidFill>
              </a:rPr>
              <a:pPr/>
              <a:t>51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 The "green" and "red" cones are mostly packed into the fovea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centralis. By population, about 64% of the cones are red-sensitive,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about 32% green sensitive, and about 2% are blue sensitive. The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"blue" cones have the highest sensitivity and are mostly found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outside the fovea. 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6506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397359B4-15FE-4E36-82FA-7D685C3D4A89}" type="slidenum">
              <a:rPr lang="en-US" sz="1200">
                <a:solidFill>
                  <a:schemeClr val="tx1"/>
                </a:solidFill>
              </a:rPr>
              <a:pPr/>
              <a:t>52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 The "green" and "red" cones are mostly packed into the fovea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centralis. By population, about 64% of the cones are red-sensitive,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about 32% green sensitive, and about 2% are blue sensitive. The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"blue" cones have the highest sensitivity and are mostly found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outside the fovea. 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3024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3ECD2638-A9F6-4AD5-9A0F-FC224C1647D5}" type="slidenum">
              <a:rPr lang="en-US" sz="1200">
                <a:solidFill>
                  <a:schemeClr val="tx1"/>
                </a:solidFill>
              </a:rPr>
              <a:pPr/>
              <a:t>13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2487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62D2857-DF26-468A-A0B3-02DAECE2B14D}" type="slidenum">
              <a:rPr lang="en-US" sz="1200">
                <a:solidFill>
                  <a:schemeClr val="tx1"/>
                </a:solidFill>
              </a:rPr>
              <a:pPr/>
              <a:t>53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 The "green" and "red" cones are mostly packed into the fovea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centralis. By population, about 64% of the cones are red-sensitive,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about 32% green sensitive, and about 2% are blue sensitive. The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"blue" cones have the highest sensitivity and are mostly found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outside the fovea. 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68906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AD73A7E1-5D75-4393-B096-F62D062C7DA7}" type="slidenum">
              <a:rPr lang="en-US" sz="1200">
                <a:solidFill>
                  <a:schemeClr val="tx1"/>
                </a:solidFill>
              </a:rPr>
              <a:pPr/>
              <a:t>54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 The "green" and "red" cones are mostly packed into the fovea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centralis. By population, about 64% of the cones are red-sensitive,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about 32% green sensitive, and about 2% are blue sensitive. The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"blue" cones have the highest sensitivity and are mostly found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outside the fovea. 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48263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1AB018BD-8E54-4DD4-B344-64D0D0D68497}" type="slidenum">
              <a:rPr lang="en-US" sz="1200">
                <a:solidFill>
                  <a:schemeClr val="tx1"/>
                </a:solidFill>
              </a:rPr>
              <a:pPr/>
              <a:t>14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479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07EAE6A2-19C2-41C3-88B3-E57FAE432A23}" type="slidenum">
              <a:rPr lang="en-US" sz="1200">
                <a:solidFill>
                  <a:schemeClr val="tx1"/>
                </a:solidFill>
              </a:rPr>
              <a:pPr/>
              <a:t>15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945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8D48E284-B783-4D85-9252-976FA86C3D90}" type="slidenum">
              <a:rPr lang="en-US" sz="1200">
                <a:solidFill>
                  <a:schemeClr val="tx1"/>
                </a:solidFill>
              </a:rPr>
              <a:pPr/>
              <a:t>16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3031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E63B3E-02B1-45B2-82CA-1862D74AD15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5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E9C9768-E20F-4A3A-8E41-3E9EA420664C}" type="slidenum">
              <a:rPr lang="en-US" sz="1200">
                <a:solidFill>
                  <a:schemeClr val="tx1"/>
                </a:solidFill>
              </a:rPr>
              <a:pPr/>
              <a:t>38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5485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33C6450-3FF8-41AA-9EE6-E07F28DFDCD5}" type="slidenum">
              <a:rPr lang="en-US" sz="1200">
                <a:solidFill>
                  <a:schemeClr val="tx1"/>
                </a:solidFill>
              </a:rPr>
              <a:pPr/>
              <a:t>39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97597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781" indent="-285685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2740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599836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6932" indent="-228548" defTabSz="860229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028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124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8220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5315" indent="-228548" defTabSz="86022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FED4D5CE-B279-40AB-845F-A63AB2A4EB47}" type="slidenum">
              <a:rPr lang="en-US" sz="1200">
                <a:solidFill>
                  <a:schemeClr val="tx1"/>
                </a:solidFill>
              </a:rPr>
              <a:pPr/>
              <a:t>40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213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7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Line 22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23" descr="Vanderbil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4"/>
          <p:cNvSpPr>
            <a:spLocks noChangeArrowheads="1"/>
          </p:cNvSpPr>
          <p:nvPr userDrawn="1"/>
        </p:nvSpPr>
        <p:spPr bwMode="auto">
          <a:xfrm>
            <a:off x="692150" y="1520825"/>
            <a:ext cx="7773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00" tIns="46000" rIns="92000" bIns="46000" anchor="ctr">
            <a:spAutoFit/>
          </a:bodyPr>
          <a:lstStyle/>
          <a:p>
            <a:pPr algn="ctr"/>
            <a:r>
              <a:rPr lang="en-US" sz="4000" dirty="0" smtClean="0"/>
              <a:t>EECE 4353 </a:t>
            </a:r>
            <a:r>
              <a:rPr lang="en-US" sz="4000" dirty="0"/>
              <a:t>Image Processing</a:t>
            </a:r>
          </a:p>
        </p:txBody>
      </p:sp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1371600" y="38100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00" tIns="46000" rIns="92000" bIns="46000" anchor="ctr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50000"/>
              <a:buFont typeface="Monotype Sorts" pitchFamily="2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Richard Alan Peters II</a:t>
            </a:r>
          </a:p>
          <a:p>
            <a:pPr algn="ctr">
              <a:spcBef>
                <a:spcPct val="20000"/>
              </a:spcBef>
              <a:buClr>
                <a:schemeClr val="tx1"/>
              </a:buClr>
              <a:buSzPct val="50000"/>
              <a:buFont typeface="Monotype Sorts" pitchFamily="2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Department of Electrical Engineering and Computer Science</a:t>
            </a:r>
          </a:p>
          <a:p>
            <a:pPr algn="ctr">
              <a:spcBef>
                <a:spcPct val="20000"/>
              </a:spcBef>
              <a:buClr>
                <a:schemeClr val="tx1"/>
              </a:buClr>
              <a:buSzPct val="50000"/>
              <a:buFont typeface="Monotype Sorts" pitchFamily="2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Fall Semester </a:t>
            </a:r>
            <a:r>
              <a:rPr lang="en-US" sz="2400" dirty="0" smtClean="0">
                <a:solidFill>
                  <a:schemeClr val="tx1"/>
                </a:solidFill>
              </a:rPr>
              <a:t>2016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 userDrawn="1"/>
        </p:nvSpPr>
        <p:spPr bwMode="auto">
          <a:xfrm>
            <a:off x="1039813" y="2776538"/>
            <a:ext cx="70643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 anchor="ctr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sz="2400" dirty="0" smtClean="0">
                <a:latin typeface="Arial" charset="0"/>
              </a:rPr>
              <a:t>Lecture Notes: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 September 2016</a:t>
            </a:r>
            <a:endParaRPr lang="en-US" dirty="0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3230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01DB4-380C-46F3-A858-5F3E334AB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ftr" sz="quarter" idx="12"/>
          </p:nvPr>
        </p:nvSpPr>
        <p:spPr>
          <a:xfrm>
            <a:off x="2906713" y="6332538"/>
            <a:ext cx="3322637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3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8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 September 2016</a:t>
            </a:r>
            <a:endParaRPr lang="en-US" dirty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3230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0AF22-B9A8-4AFD-ACEC-C789FD7173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2"/>
          </p:nvPr>
        </p:nvSpPr>
        <p:spPr>
          <a:xfrm>
            <a:off x="2906713" y="6332538"/>
            <a:ext cx="3322637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3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4900"/>
            <a:ext cx="7772400" cy="723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2057400"/>
            <a:ext cx="38100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2057400"/>
            <a:ext cx="3810000" cy="40386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 September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858000" y="63230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DFF38-B135-4303-A7D8-6C95FB6CE0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208338" y="6332538"/>
            <a:ext cx="2719387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1049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0574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Line 20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Line 24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1" name="Picture 25" descr="Vanderbilt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7" descr="cc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24" t="-13940" r="-16832" b="-14424"/>
          <a:stretch>
            <a:fillRect/>
          </a:stretch>
        </p:blipFill>
        <p:spPr bwMode="auto">
          <a:xfrm>
            <a:off x="3200400" y="6437313"/>
            <a:ext cx="215900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20 September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F824AD-8B05-4CCF-B6F3-2B47DF70A6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0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38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40.jpeg"/><Relationship Id="rId10" Type="http://schemas.openxmlformats.org/officeDocument/2006/relationships/image" Target="../media/image35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ixel_geometry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haelbach.de/ot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1028"/>
          <p:cNvSpPr txBox="1">
            <a:spLocks noChangeArrowheads="1"/>
          </p:cNvSpPr>
          <p:nvPr/>
        </p:nvSpPr>
        <p:spPr bwMode="auto">
          <a:xfrm>
            <a:off x="2147888" y="2897188"/>
            <a:ext cx="48641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 anchor="ctr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>
                <a:latin typeface="Arial" charset="0"/>
              </a:rPr>
              <a:t>Lecture Notes on Color Perception</a:t>
            </a:r>
          </a:p>
        </p:txBody>
      </p:sp>
      <p:grpSp>
        <p:nvGrpSpPr>
          <p:cNvPr id="6148" name="Group 1030"/>
          <p:cNvGrpSpPr>
            <a:grpSpLocks/>
          </p:cNvGrpSpPr>
          <p:nvPr/>
        </p:nvGrpSpPr>
        <p:grpSpPr bwMode="auto">
          <a:xfrm>
            <a:off x="533400" y="6369050"/>
            <a:ext cx="8305800" cy="336550"/>
            <a:chOff x="240" y="4012"/>
            <a:chExt cx="5232" cy="212"/>
          </a:xfrm>
        </p:grpSpPr>
        <p:sp>
          <p:nvSpPr>
            <p:cNvPr id="6152" name="Text Box 1031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 defTabSz="736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 defTabSz="736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 defTabSz="736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 defTabSz="736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800"/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6153" name="Picture 1032" descr="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9" name="Group 3"/>
          <p:cNvGrpSpPr>
            <a:grpSpLocks/>
          </p:cNvGrpSpPr>
          <p:nvPr/>
        </p:nvGrpSpPr>
        <p:grpSpPr bwMode="auto">
          <a:xfrm>
            <a:off x="1192213" y="5638800"/>
            <a:ext cx="7037387" cy="430213"/>
            <a:chOff x="1039813" y="5604669"/>
            <a:chExt cx="7037387" cy="430213"/>
          </a:xfrm>
        </p:grpSpPr>
        <p:sp>
          <p:nvSpPr>
            <p:cNvPr id="6150" name="TextBox 2"/>
            <p:cNvSpPr txBox="1">
              <a:spLocks noChangeArrowheads="1"/>
            </p:cNvSpPr>
            <p:nvPr/>
          </p:nvSpPr>
          <p:spPr bwMode="auto">
            <a:xfrm>
              <a:off x="1052513" y="5604669"/>
              <a:ext cx="7010400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200">
                  <a:latin typeface="Euclid Symbol" pitchFamily="18" charset="2"/>
                </a:rPr>
                <a:t>.  </a:t>
              </a:r>
              <a:r>
                <a:rPr lang="en-US" sz="2200">
                  <a:latin typeface="Euclid Math One" pitchFamily="18" charset="2"/>
                </a:rPr>
                <a:t> 1. </a:t>
              </a:r>
              <a:r>
                <a:rPr lang="en-US" sz="2200">
                  <a:latin typeface="Euclid Math Two" pitchFamily="18" charset="2"/>
                </a:rPr>
                <a:t> %. </a:t>
              </a:r>
              <a:r>
                <a:rPr lang="en-US" sz="2200">
                  <a:latin typeface="Euclid Extra" pitchFamily="18" charset="2"/>
                </a:rPr>
                <a:t> {.  </a:t>
              </a:r>
              <a:r>
                <a:rPr lang="en-US" sz="2200">
                  <a:latin typeface="Euclid" pitchFamily="18" charset="0"/>
                </a:rPr>
                <a:t> . </a:t>
              </a:r>
              <a:r>
                <a:rPr lang="en-US" sz="2200">
                  <a:latin typeface="MT Extra" pitchFamily="18" charset="2"/>
                </a:rPr>
                <a:t> {. </a:t>
              </a:r>
              <a:r>
                <a:rPr lang="en-US" sz="2200">
                  <a:latin typeface="Math1" pitchFamily="2" charset="2"/>
                </a:rPr>
                <a:t> . </a:t>
              </a:r>
              <a:r>
                <a:rPr lang="en-US" sz="2200">
                  <a:latin typeface="Math3" pitchFamily="2" charset="2"/>
                </a:rPr>
                <a:t> . </a:t>
              </a:r>
              <a:r>
                <a:rPr lang="en-US" sz="2200">
                  <a:latin typeface="Math4" pitchFamily="2" charset="2"/>
                </a:rPr>
                <a:t> . </a:t>
              </a:r>
              <a:r>
                <a:rPr lang="en-US" sz="2200">
                  <a:latin typeface="Math5" pitchFamily="2" charset="2"/>
                </a:rPr>
                <a:t> .  </a:t>
              </a:r>
              <a:r>
                <a:rPr lang="en-US" sz="2200">
                  <a:latin typeface="Symbol" pitchFamily="82" charset="2"/>
                </a:rPr>
                <a:t> .  .  </a:t>
              </a:r>
              <a:r>
                <a:rPr lang="en-US" sz="2200">
                  <a:latin typeface="Fences" pitchFamily="2" charset="0"/>
                </a:rPr>
                <a:t> .  </a:t>
              </a:r>
              <a:endParaRPr lang="en-US" sz="2200">
                <a:latin typeface="Euclid Symbol" pitchFamily="18" charset="2"/>
              </a:endParaRPr>
            </a:p>
          </p:txBody>
        </p:sp>
        <p:sp>
          <p:nvSpPr>
            <p:cNvPr id="6151" name="Rectangle 2"/>
            <p:cNvSpPr>
              <a:spLocks noChangeArrowheads="1"/>
            </p:cNvSpPr>
            <p:nvPr/>
          </p:nvSpPr>
          <p:spPr bwMode="auto">
            <a:xfrm>
              <a:off x="1039813" y="5604669"/>
              <a:ext cx="7037387" cy="430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736600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265E9325-0361-45D4-969A-50F72EC707CC}" type="slidenum">
              <a:rPr lang="en-US" sz="1200" smtClean="0">
                <a:solidFill>
                  <a:schemeClr val="tx1"/>
                </a:solidFill>
              </a:rPr>
              <a:pPr/>
              <a:t>10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5364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15365" name="Picture 2" descr="eye-CMYK-HTD-seps-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"/>
          <a:stretch>
            <a:fillRect/>
          </a:stretch>
        </p:blipFill>
        <p:spPr bwMode="auto">
          <a:xfrm>
            <a:off x="1239838" y="1666875"/>
            <a:ext cx="66643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1028700"/>
            <a:ext cx="7772400" cy="723900"/>
          </a:xfrm>
          <a:noFill/>
        </p:spPr>
        <p:txBody>
          <a:bodyPr lIns="92053" tIns="46028" rIns="92053" bIns="46028"/>
          <a:lstStyle/>
          <a:p>
            <a:r>
              <a:rPr lang="en-US" smtClean="0"/>
              <a:t>Color Separation / Halftoning</a:t>
            </a:r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381000" y="5283200"/>
            <a:ext cx="2971800" cy="51372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1600" dist="107763" dir="2700000" algn="ctr" rotWithShape="0">
              <a:schemeClr val="tx1"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>
            <a:spAutoFit/>
          </a:bodyPr>
          <a:lstStyle>
            <a:defPPr>
              <a:defRPr lang="en-US"/>
            </a:defPPr>
            <a:lvl1pPr defTabSz="820738">
              <a:defRPr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Each screened image is printed in its own color on the same page.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381000" y="2057400"/>
            <a:ext cx="2971800" cy="51372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1600" dist="107763" dir="2700000" algn="ctr" rotWithShape="0">
              <a:schemeClr val="tx1"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>
            <a:spAutoFit/>
          </a:bodyPr>
          <a:lstStyle>
            <a:defPPr>
              <a:defRPr lang="en-US"/>
            </a:defPPr>
            <a:lvl1pPr defTabSz="820738">
              <a:defRPr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Each intensity image is multiplied by a corresponding “screen”,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3749675" y="2089150"/>
            <a:ext cx="598488" cy="304800"/>
          </a:xfrm>
          <a:prstGeom prst="rect">
            <a:avLst/>
          </a:prstGeom>
          <a:noFill/>
          <a:ln>
            <a:noFill/>
          </a:ln>
          <a:effectLst>
            <a:outerShdw dist="17959" dir="2700271" algn="ctr" rotWithShape="0">
              <a:srgbClr val="FF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00FFFF"/>
                </a:solidFill>
                <a:latin typeface="Arial" charset="0"/>
              </a:rPr>
              <a:t>Cyan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5830888" y="2081213"/>
            <a:ext cx="873125" cy="3048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FF00FF"/>
                </a:solidFill>
                <a:latin typeface="Arial" charset="0"/>
              </a:rPr>
              <a:t>Magenta</a:t>
            </a:r>
          </a:p>
        </p:txBody>
      </p:sp>
      <p:sp>
        <p:nvSpPr>
          <p:cNvPr id="15371" name="Text Box 12"/>
          <p:cNvSpPr txBox="1">
            <a:spLocks noChangeArrowheads="1"/>
          </p:cNvSpPr>
          <p:nvPr/>
        </p:nvSpPr>
        <p:spPr bwMode="auto">
          <a:xfrm>
            <a:off x="3749675" y="4170363"/>
            <a:ext cx="708025" cy="3048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FFFF00"/>
                </a:solidFill>
                <a:latin typeface="Arial" charset="0"/>
              </a:rPr>
              <a:t>Yellow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5827713" y="4167188"/>
            <a:ext cx="619125" cy="3048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Arial" charset="0"/>
              </a:rPr>
              <a:t>Black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0"/>
          <a:stretch/>
        </p:blipFill>
        <p:spPr>
          <a:xfrm>
            <a:off x="1239809" y="1666875"/>
            <a:ext cx="6664381" cy="4419600"/>
          </a:xfrm>
          <a:prstGeom prst="rect">
            <a:avLst/>
          </a:prstGeom>
        </p:spPr>
      </p:pic>
      <p:sp>
        <p:nvSpPr>
          <p:cNvPr id="15362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265E9325-0361-45D4-969A-50F72EC707CC}" type="slidenum">
              <a:rPr lang="en-US" sz="1200" smtClean="0">
                <a:solidFill>
                  <a:schemeClr val="tx1"/>
                </a:solidFill>
              </a:rPr>
              <a:pPr/>
              <a:t>11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5364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15366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1028700"/>
            <a:ext cx="7772400" cy="723900"/>
          </a:xfrm>
          <a:noFill/>
        </p:spPr>
        <p:txBody>
          <a:bodyPr lIns="92053" tIns="46028" rIns="92053" bIns="46028"/>
          <a:lstStyle/>
          <a:p>
            <a:r>
              <a:rPr lang="en-US" smtClean="0"/>
              <a:t>Color Separation / Halftoning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3749675" y="2089150"/>
            <a:ext cx="598488" cy="304800"/>
          </a:xfrm>
          <a:prstGeom prst="rect">
            <a:avLst/>
          </a:prstGeom>
          <a:noFill/>
          <a:ln>
            <a:noFill/>
          </a:ln>
          <a:effectLst>
            <a:outerShdw dist="17959" dir="2700271" algn="ctr" rotWithShape="0">
              <a:srgbClr val="FF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00FFFF"/>
                </a:solidFill>
                <a:latin typeface="Arial" charset="0"/>
              </a:rPr>
              <a:t>Cyan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5830888" y="2081213"/>
            <a:ext cx="873125" cy="3048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FF00FF"/>
                </a:solidFill>
                <a:latin typeface="Arial" charset="0"/>
              </a:rPr>
              <a:t>Magenta</a:t>
            </a:r>
          </a:p>
        </p:txBody>
      </p:sp>
      <p:sp>
        <p:nvSpPr>
          <p:cNvPr id="15371" name="Text Box 12"/>
          <p:cNvSpPr txBox="1">
            <a:spLocks noChangeArrowheads="1"/>
          </p:cNvSpPr>
          <p:nvPr/>
        </p:nvSpPr>
        <p:spPr bwMode="auto">
          <a:xfrm>
            <a:off x="3749675" y="4170363"/>
            <a:ext cx="708025" cy="3048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FFFF00"/>
                </a:solidFill>
                <a:latin typeface="Arial" charset="0"/>
              </a:rPr>
              <a:t>Yellow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5827713" y="4167188"/>
            <a:ext cx="619125" cy="3048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Arial" charset="0"/>
              </a:rPr>
              <a:t>Black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81000" y="2057400"/>
            <a:ext cx="858809" cy="29828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1600" dist="107763" dir="2700000" algn="ctr" rotWithShape="0">
              <a:schemeClr val="tx1"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39" tIns="41020" rIns="82039" bIns="41020">
            <a:spAutoFit/>
          </a:bodyPr>
          <a:lstStyle>
            <a:defPPr>
              <a:defRPr lang="en-US"/>
            </a:defPPr>
            <a:lvl1pPr defTabSz="820738">
              <a:defRPr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 smtClean="0"/>
              <a:t>Results: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74877980-2462-48A7-9C6E-4451FAA740C5}" type="slidenum">
              <a:rPr lang="en-US" sz="1200" smtClean="0">
                <a:solidFill>
                  <a:schemeClr val="tx1"/>
                </a:solidFill>
              </a:rPr>
              <a:pPr/>
              <a:t>12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7412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181100"/>
            <a:ext cx="7772400" cy="723900"/>
          </a:xfrm>
        </p:spPr>
        <p:txBody>
          <a:bodyPr/>
          <a:lstStyle/>
          <a:p>
            <a:r>
              <a:rPr lang="en-US" smtClean="0"/>
              <a:t>The Eye</a:t>
            </a:r>
          </a:p>
        </p:txBody>
      </p:sp>
      <p:pic>
        <p:nvPicPr>
          <p:cNvPr id="17414" name="Picture 3" descr="eye-xs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1882775"/>
            <a:ext cx="6032500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 Box 4"/>
          <p:cNvSpPr txBox="1">
            <a:spLocks noChangeArrowheads="1"/>
          </p:cNvSpPr>
          <p:nvPr/>
        </p:nvSpPr>
        <p:spPr bwMode="auto">
          <a:xfrm>
            <a:off x="2147888" y="5849938"/>
            <a:ext cx="3844925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latin typeface="Arial" charset="0"/>
              </a:rPr>
              <a:t>Diagram from http://webvision.med.utah.edu/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1344613"/>
            <a:ext cx="5678487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4A27F6B-D796-4182-B61D-3940D23BD74F}" type="slidenum">
              <a:rPr lang="en-US" sz="1200" smtClean="0">
                <a:solidFill>
                  <a:schemeClr val="tx1"/>
                </a:solidFill>
              </a:rPr>
              <a:pPr/>
              <a:t>13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8437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18438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143000"/>
            <a:ext cx="1663700" cy="1038225"/>
          </a:xfrm>
        </p:spPr>
        <p:txBody>
          <a:bodyPr/>
          <a:lstStyle/>
          <a:p>
            <a:r>
              <a:rPr lang="en-US" sz="3200" smtClean="0"/>
              <a:t>The </a:t>
            </a:r>
            <a:br>
              <a:rPr lang="en-US" sz="3200" smtClean="0"/>
            </a:br>
            <a:r>
              <a:rPr lang="en-US" sz="3200" smtClean="0"/>
              <a:t>Retina</a:t>
            </a:r>
          </a:p>
        </p:txBody>
      </p:sp>
      <p:sp>
        <p:nvSpPr>
          <p:cNvPr id="18439" name="Text Box 4"/>
          <p:cNvSpPr txBox="1">
            <a:spLocks noChangeArrowheads="1"/>
          </p:cNvSpPr>
          <p:nvPr/>
        </p:nvSpPr>
        <p:spPr bwMode="auto">
          <a:xfrm>
            <a:off x="2633663" y="5619750"/>
            <a:ext cx="5678487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58" tIns="91440" rIns="82058" bIns="91440" anchor="ctr" anchorCtr="1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latin typeface="Arial" charset="0"/>
              </a:rPr>
              <a:t>Diagram from http://webvision.med.utah.edu/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71763" y="1444625"/>
            <a:ext cx="6810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+mn-lt"/>
              </a:rPr>
              <a:t>Fovea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200" y="5181600"/>
            <a:ext cx="76200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+mn-lt"/>
              </a:rPr>
              <a:t>Macula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2325" y="5184775"/>
            <a:ext cx="113030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+mn-lt"/>
              </a:rPr>
              <a:t>Optic nerve</a:t>
            </a:r>
          </a:p>
        </p:txBody>
      </p:sp>
      <p:cxnSp>
        <p:nvCxnSpPr>
          <p:cNvPr id="18443" name="Straight Arrow Connector 4"/>
          <p:cNvCxnSpPr>
            <a:cxnSpLocks noChangeShapeType="1"/>
            <a:stCxn id="3" idx="2"/>
          </p:cNvCxnSpPr>
          <p:nvPr/>
        </p:nvCxnSpPr>
        <p:spPr bwMode="auto">
          <a:xfrm>
            <a:off x="3011488" y="1752600"/>
            <a:ext cx="2170112" cy="1752600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4" name="Straight Arrow Connector 13"/>
          <p:cNvCxnSpPr>
            <a:cxnSpLocks noChangeShapeType="1"/>
            <a:stCxn id="10" idx="0"/>
          </p:cNvCxnSpPr>
          <p:nvPr/>
        </p:nvCxnSpPr>
        <p:spPr bwMode="auto">
          <a:xfrm flipV="1">
            <a:off x="3124200" y="3886200"/>
            <a:ext cx="1752600" cy="1295400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5" name="Straight Arrow Connector 14"/>
          <p:cNvCxnSpPr>
            <a:cxnSpLocks noChangeShapeType="1"/>
          </p:cNvCxnSpPr>
          <p:nvPr/>
        </p:nvCxnSpPr>
        <p:spPr bwMode="auto">
          <a:xfrm flipH="1" flipV="1">
            <a:off x="7467600" y="4267200"/>
            <a:ext cx="269875" cy="914400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380999" y="3037344"/>
            <a:ext cx="21336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measured in 104 healthy people, the horizontal angle from the center of the fovea to the meridian through the center of the optic nerve head varied from </a:t>
            </a:r>
            <a:r>
              <a:rPr lang="en-US" dirty="0" smtClean="0">
                <a:sym typeface="Symbol"/>
              </a:rPr>
              <a:t>13.0 to 17.9</a:t>
            </a:r>
            <a:r>
              <a:rPr lang="en-US" dirty="0">
                <a:sym typeface="Symbol"/>
              </a:rPr>
              <a:t></a:t>
            </a:r>
            <a:r>
              <a:rPr lang="en-US" dirty="0" smtClean="0">
                <a:sym typeface="Symbol"/>
              </a:rPr>
              <a:t>; the vertical angle from the foveal center to the parallel through the optic nerve head  was in the range -3.65 </a:t>
            </a:r>
            <a:r>
              <a:rPr lang="en-US" dirty="0">
                <a:sym typeface="Symbol"/>
              </a:rPr>
              <a:t>to +</a:t>
            </a:r>
            <a:r>
              <a:rPr lang="en-US" dirty="0" smtClean="0">
                <a:sym typeface="Symbol"/>
              </a:rPr>
              <a:t>0.65.</a:t>
            </a:r>
            <a:r>
              <a:rPr lang="en-US" baseline="30000" dirty="0" smtClean="0">
                <a:sym typeface="Symbol"/>
              </a:rPr>
              <a:t>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1" y="152400"/>
            <a:ext cx="3505199" cy="636839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101600" dist="107763" dir="2700000" algn="ctr" rotWithShape="0">
              <a:schemeClr val="tx1">
                <a:alpha val="40000"/>
              </a:schemeClr>
            </a:outerShdw>
          </a:effectLst>
        </p:spPr>
        <p:txBody>
          <a:bodyPr wrap="square" lIns="82039" tIns="41020" rIns="82039" bIns="41020">
            <a:spAutoFit/>
          </a:bodyPr>
          <a:lstStyle>
            <a:defPPr>
              <a:defRPr lang="en-US"/>
            </a:defPPr>
            <a:lvl1pPr defTabSz="820738">
              <a:defRPr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sz="1200" baseline="30000" dirty="0" smtClean="0">
                <a:latin typeface="+mj-lt"/>
              </a:rPr>
              <a:t>1</a:t>
            </a:r>
            <a:r>
              <a:rPr lang="en-US" sz="1200" dirty="0" smtClean="0">
                <a:latin typeface="+mj-lt"/>
              </a:rPr>
              <a:t>Klaus </a:t>
            </a:r>
            <a:r>
              <a:rPr lang="en-US" sz="1200" dirty="0" err="1">
                <a:latin typeface="+mj-lt"/>
              </a:rPr>
              <a:t>Rohrschneider</a:t>
            </a:r>
            <a:r>
              <a:rPr lang="en-US" sz="1200" dirty="0">
                <a:latin typeface="+mj-lt"/>
              </a:rPr>
              <a:t>, “Determination of the Location of the Fovea on the Fundus,” Invest. </a:t>
            </a:r>
            <a:r>
              <a:rPr lang="en-US" sz="1200" dirty="0" err="1">
                <a:latin typeface="+mj-lt"/>
              </a:rPr>
              <a:t>Ophthalmol</a:t>
            </a:r>
            <a:r>
              <a:rPr lang="en-US" sz="1200" dirty="0">
                <a:latin typeface="+mj-lt"/>
              </a:rPr>
              <a:t>. Vis. Sci. September 2004  vol. 45  no. 9  3257-3258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741A4EB1-657F-407D-BEE1-176DD4FD4E03}" type="slidenum">
              <a:rPr lang="en-US" sz="1200" smtClean="0">
                <a:solidFill>
                  <a:schemeClr val="tx1"/>
                </a:solidFill>
              </a:rPr>
              <a:pPr/>
              <a:t>14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946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554038" y="1181100"/>
            <a:ext cx="7772400" cy="723900"/>
          </a:xfrm>
        </p:spPr>
        <p:txBody>
          <a:bodyPr/>
          <a:lstStyle/>
          <a:p>
            <a:r>
              <a:rPr lang="en-US" smtClean="0"/>
              <a:t>The Retina</a:t>
            </a:r>
          </a:p>
        </p:txBody>
      </p:sp>
      <p:pic>
        <p:nvPicPr>
          <p:cNvPr id="19462" name="Picture 3" descr="retina_xs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882775"/>
            <a:ext cx="473868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Text Box 4"/>
          <p:cNvSpPr txBox="1">
            <a:spLocks noChangeArrowheads="1"/>
          </p:cNvSpPr>
          <p:nvPr/>
        </p:nvSpPr>
        <p:spPr bwMode="auto">
          <a:xfrm>
            <a:off x="2286000" y="5849938"/>
            <a:ext cx="3846513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latin typeface="Arial" charset="0"/>
              </a:rPr>
              <a:t>Diagram from http://webvision.med.utah.edu/</a:t>
            </a:r>
          </a:p>
        </p:txBody>
      </p:sp>
      <p:sp>
        <p:nvSpPr>
          <p:cNvPr id="19464" name="Line 5"/>
          <p:cNvSpPr>
            <a:spLocks noChangeShapeType="1"/>
          </p:cNvSpPr>
          <p:nvPr/>
        </p:nvSpPr>
        <p:spPr bwMode="auto">
          <a:xfrm flipV="1">
            <a:off x="3325813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5" name="Line 6"/>
          <p:cNvSpPr>
            <a:spLocks noChangeShapeType="1"/>
          </p:cNvSpPr>
          <p:nvPr/>
        </p:nvSpPr>
        <p:spPr bwMode="auto">
          <a:xfrm flipV="1">
            <a:off x="3532188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6" name="Line 7"/>
          <p:cNvSpPr>
            <a:spLocks noChangeShapeType="1"/>
          </p:cNvSpPr>
          <p:nvPr/>
        </p:nvSpPr>
        <p:spPr bwMode="auto">
          <a:xfrm flipV="1">
            <a:off x="3740150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7" name="Line 8"/>
          <p:cNvSpPr>
            <a:spLocks noChangeShapeType="1"/>
          </p:cNvSpPr>
          <p:nvPr/>
        </p:nvSpPr>
        <p:spPr bwMode="auto">
          <a:xfrm flipV="1">
            <a:off x="3948113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8" name="Line 9"/>
          <p:cNvSpPr>
            <a:spLocks noChangeShapeType="1"/>
          </p:cNvSpPr>
          <p:nvPr/>
        </p:nvSpPr>
        <p:spPr bwMode="auto">
          <a:xfrm flipV="1">
            <a:off x="4156075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9" name="Line 10"/>
          <p:cNvSpPr>
            <a:spLocks noChangeShapeType="1"/>
          </p:cNvSpPr>
          <p:nvPr/>
        </p:nvSpPr>
        <p:spPr bwMode="auto">
          <a:xfrm flipV="1">
            <a:off x="4364038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0" name="Line 11"/>
          <p:cNvSpPr>
            <a:spLocks noChangeShapeType="1"/>
          </p:cNvSpPr>
          <p:nvPr/>
        </p:nvSpPr>
        <p:spPr bwMode="auto">
          <a:xfrm flipV="1">
            <a:off x="4572000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1" name="Line 12"/>
          <p:cNvSpPr>
            <a:spLocks noChangeShapeType="1"/>
          </p:cNvSpPr>
          <p:nvPr/>
        </p:nvSpPr>
        <p:spPr bwMode="auto">
          <a:xfrm flipV="1">
            <a:off x="4779963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2" name="Line 13"/>
          <p:cNvSpPr>
            <a:spLocks noChangeShapeType="1"/>
          </p:cNvSpPr>
          <p:nvPr/>
        </p:nvSpPr>
        <p:spPr bwMode="auto">
          <a:xfrm flipV="1">
            <a:off x="4987925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3" name="Line 14"/>
          <p:cNvSpPr>
            <a:spLocks noChangeShapeType="1"/>
          </p:cNvSpPr>
          <p:nvPr/>
        </p:nvSpPr>
        <p:spPr bwMode="auto">
          <a:xfrm flipV="1">
            <a:off x="5195888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4" name="Line 15"/>
          <p:cNvSpPr>
            <a:spLocks noChangeShapeType="1"/>
          </p:cNvSpPr>
          <p:nvPr/>
        </p:nvSpPr>
        <p:spPr bwMode="auto">
          <a:xfrm flipV="1">
            <a:off x="5403850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5" name="Line 16"/>
          <p:cNvSpPr>
            <a:spLocks noChangeShapeType="1"/>
          </p:cNvSpPr>
          <p:nvPr/>
        </p:nvSpPr>
        <p:spPr bwMode="auto">
          <a:xfrm flipV="1">
            <a:off x="5611813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6" name="Line 17"/>
          <p:cNvSpPr>
            <a:spLocks noChangeShapeType="1"/>
          </p:cNvSpPr>
          <p:nvPr/>
        </p:nvSpPr>
        <p:spPr bwMode="auto">
          <a:xfrm flipV="1">
            <a:off x="5818188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7" name="Line 18"/>
          <p:cNvSpPr>
            <a:spLocks noChangeShapeType="1"/>
          </p:cNvSpPr>
          <p:nvPr/>
        </p:nvSpPr>
        <p:spPr bwMode="auto">
          <a:xfrm flipV="1">
            <a:off x="6026150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8" name="Line 19"/>
          <p:cNvSpPr>
            <a:spLocks noChangeShapeType="1"/>
          </p:cNvSpPr>
          <p:nvPr/>
        </p:nvSpPr>
        <p:spPr bwMode="auto">
          <a:xfrm flipV="1">
            <a:off x="6234113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9" name="Line 20"/>
          <p:cNvSpPr>
            <a:spLocks noChangeShapeType="1"/>
          </p:cNvSpPr>
          <p:nvPr/>
        </p:nvSpPr>
        <p:spPr bwMode="auto">
          <a:xfrm flipV="1">
            <a:off x="6442075" y="5041900"/>
            <a:ext cx="0" cy="404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0" name="Text Box 21"/>
          <p:cNvSpPr txBox="1">
            <a:spLocks noChangeArrowheads="1"/>
          </p:cNvSpPr>
          <p:nvPr/>
        </p:nvSpPr>
        <p:spPr bwMode="auto">
          <a:xfrm>
            <a:off x="6650038" y="5041900"/>
            <a:ext cx="86995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500">
                <a:solidFill>
                  <a:srgbClr val="FF3300"/>
                </a:solidFill>
                <a:latin typeface="Arial" charset="0"/>
              </a:rPr>
              <a:t>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7B80115-820A-4B6D-890D-ABDDEAC14C6F}" type="slidenum">
              <a:rPr lang="en-US" sz="1200" smtClean="0">
                <a:solidFill>
                  <a:schemeClr val="tx1"/>
                </a:solidFill>
              </a:rPr>
              <a:pPr/>
              <a:t>15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1508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990600"/>
            <a:ext cx="7772400" cy="723900"/>
          </a:xfrm>
        </p:spPr>
        <p:txBody>
          <a:bodyPr/>
          <a:lstStyle/>
          <a:p>
            <a:r>
              <a:rPr lang="en-US" smtClean="0"/>
              <a:t>Photoreceptor Densities</a:t>
            </a:r>
          </a:p>
        </p:txBody>
      </p:sp>
      <p:pic>
        <p:nvPicPr>
          <p:cNvPr id="21510" name="Picture 3" descr="Osterg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324100"/>
            <a:ext cx="3856038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4" descr="Curciop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2133600"/>
            <a:ext cx="3548063" cy="34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Text Box 5"/>
          <p:cNvSpPr txBox="1">
            <a:spLocks noChangeArrowheads="1"/>
          </p:cNvSpPr>
          <p:nvPr/>
        </p:nvSpPr>
        <p:spPr bwMode="auto">
          <a:xfrm>
            <a:off x="762000" y="5216525"/>
            <a:ext cx="3938588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latin typeface="Arial" charset="0"/>
              </a:rPr>
              <a:t>Diagrams from http://webvision.med.utah.edu/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105F59A-DF3A-43FC-9E27-E378B3C4C784}" type="slidenum">
              <a:rPr lang="en-US" sz="1200" smtClean="0">
                <a:solidFill>
                  <a:schemeClr val="tx1"/>
                </a:solidFill>
              </a:rPr>
              <a:pPr/>
              <a:t>16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2532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990600"/>
            <a:ext cx="7772400" cy="723900"/>
          </a:xfrm>
        </p:spPr>
        <p:txBody>
          <a:bodyPr/>
          <a:lstStyle/>
          <a:p>
            <a:r>
              <a:rPr lang="en-US" smtClean="0"/>
              <a:t>Photoreceptor Densities</a:t>
            </a:r>
          </a:p>
        </p:txBody>
      </p:sp>
      <p:pic>
        <p:nvPicPr>
          <p:cNvPr id="2253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905000"/>
            <a:ext cx="51689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TextBox 3"/>
          <p:cNvSpPr txBox="1">
            <a:spLocks noChangeArrowheads="1"/>
          </p:cNvSpPr>
          <p:nvPr/>
        </p:nvSpPr>
        <p:spPr bwMode="auto">
          <a:xfrm>
            <a:off x="381000" y="5181600"/>
            <a:ext cx="3471863" cy="1016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/>
              <a:t>Figure: Anatomical Distribution of Rods and Cones</a:t>
            </a:r>
          </a:p>
          <a:p>
            <a:r>
              <a:rPr lang="en-US" sz="1200"/>
              <a:t>from Neuroscience. 2nd edition.</a:t>
            </a:r>
          </a:p>
          <a:p>
            <a:r>
              <a:rPr lang="en-US" sz="1200"/>
              <a:t>Purves D, Augustine GJ, Fitzpatrick D, et al., editors.</a:t>
            </a:r>
          </a:p>
          <a:p>
            <a:r>
              <a:rPr lang="en-US" sz="1200"/>
              <a:t>Sunderland (MA): Sinauer Associates; 2001.</a:t>
            </a:r>
          </a:p>
          <a:p>
            <a:r>
              <a:rPr lang="en-US" sz="1200"/>
              <a:t>http://www.ncbi.nlm.nih.gov/books/NBK10848/</a:t>
            </a:r>
          </a:p>
        </p:txBody>
      </p:sp>
      <p:sp>
        <p:nvSpPr>
          <p:cNvPr id="22536" name="Text Box 5"/>
          <p:cNvSpPr txBox="1">
            <a:spLocks noChangeArrowheads="1"/>
          </p:cNvSpPr>
          <p:nvPr/>
        </p:nvSpPr>
        <p:spPr bwMode="auto">
          <a:xfrm>
            <a:off x="493713" y="1905000"/>
            <a:ext cx="3359150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Arial" charset="0"/>
              </a:rPr>
              <a:t>The density of cone photoreceptors decreases from the high-resolution fovea  to the periphery of the eye.  A human eye’s field of view is about 155</a:t>
            </a:r>
            <a:r>
              <a:rPr lang="en-US">
                <a:latin typeface="Arial" charset="0"/>
                <a:sym typeface="Symbol" pitchFamily="82" charset="2"/>
              </a:rPr>
              <a:t> of that, the fovea comprises the central 2.  To see the world in detail requires active scanning by the eyes.  A person </a:t>
            </a:r>
            <a:r>
              <a:rPr lang="en-US" i="1">
                <a:latin typeface="Arial" charset="0"/>
                <a:sym typeface="Symbol" pitchFamily="82" charset="2"/>
              </a:rPr>
              <a:t>does not</a:t>
            </a:r>
            <a:r>
              <a:rPr lang="en-US">
                <a:latin typeface="Arial" charset="0"/>
                <a:sym typeface="Symbol" pitchFamily="82" charset="2"/>
              </a:rPr>
              <a:t> see much more than he or she </a:t>
            </a:r>
            <a:r>
              <a:rPr lang="en-US" i="1">
                <a:latin typeface="Arial" charset="0"/>
                <a:sym typeface="Symbol" pitchFamily="82" charset="2"/>
              </a:rPr>
              <a:t>does</a:t>
            </a:r>
            <a:r>
              <a:rPr lang="en-US">
                <a:latin typeface="Arial" charset="0"/>
                <a:sym typeface="Symbol" pitchFamily="82" charset="2"/>
              </a:rPr>
              <a:t> see in most situations.  The slides that follow mimic a multiresolution scan of a painting by a single eye. (The digital  image processing in this case was done with a log-polar transform.)</a:t>
            </a:r>
            <a:endParaRPr 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600200"/>
            <a:ext cx="68548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3200" smtClean="0"/>
              <a:t>Retinal Space-Variant Sensing</a:t>
            </a:r>
          </a:p>
        </p:txBody>
      </p:sp>
      <p:sp>
        <p:nvSpPr>
          <p:cNvPr id="23556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5747F5CD-F419-4334-9558-D1F970C0C1F1}" type="slidenum">
              <a:rPr lang="en-US" sz="1200" smtClean="0">
                <a:solidFill>
                  <a:schemeClr val="tx1"/>
                </a:solidFill>
              </a:rPr>
              <a:pPr/>
              <a:t>17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863" y="1600200"/>
            <a:ext cx="338137" cy="46482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 Log-polar transform applied.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3200" smtClean="0"/>
              <a:t>Retinal Space-Variant Sensing</a:t>
            </a:r>
          </a:p>
        </p:txBody>
      </p:sp>
      <p:sp>
        <p:nvSpPr>
          <p:cNvPr id="24579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064BE643-4504-4592-9521-D1C07AB39A68}" type="slidenum">
              <a:rPr lang="en-US" sz="1200" smtClean="0">
                <a:solidFill>
                  <a:schemeClr val="tx1"/>
                </a:solidFill>
              </a:rPr>
              <a:pPr/>
              <a:t>18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4581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2458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600200"/>
            <a:ext cx="68548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04863" y="1600200"/>
            <a:ext cx="338137" cy="46482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 Log-polar transform applied.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3200" smtClean="0"/>
              <a:t>Retinal Space-Variant Sensing</a:t>
            </a:r>
          </a:p>
        </p:txBody>
      </p:sp>
      <p:sp>
        <p:nvSpPr>
          <p:cNvPr id="25603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588F270-1FB5-443C-AF35-A9ADC291436A}" type="slidenum">
              <a:rPr lang="en-US" sz="1200" smtClean="0">
                <a:solidFill>
                  <a:schemeClr val="tx1"/>
                </a:solidFill>
              </a:rPr>
              <a:pPr/>
              <a:t>19</a:t>
            </a:fld>
            <a:endParaRPr lang="en-US" sz="1200" smtClean="0">
              <a:solidFill>
                <a:schemeClr val="tx1"/>
              </a:solidFill>
            </a:endParaRPr>
          </a:p>
        </p:txBody>
      </p:sp>
      <p:pic>
        <p:nvPicPr>
          <p:cNvPr id="2560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600200"/>
            <a:ext cx="68548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863" y="1600200"/>
            <a:ext cx="338137" cy="46482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 Log-polar transform applied.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49B5BFF-F24E-444C-94E6-35003BE767CB}" type="slidenum">
              <a:rPr lang="en-US" sz="1200" smtClean="0">
                <a:solidFill>
                  <a:schemeClr val="tx1"/>
                </a:solidFill>
              </a:rPr>
              <a:pPr/>
              <a:t>2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717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181100"/>
            <a:ext cx="7772400" cy="723900"/>
          </a:xfrm>
        </p:spPr>
        <p:txBody>
          <a:bodyPr/>
          <a:lstStyle/>
          <a:p>
            <a:r>
              <a:rPr lang="en-US" smtClean="0"/>
              <a:t>Color Images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981200"/>
            <a:ext cx="3886200" cy="4038600"/>
          </a:xfrm>
        </p:spPr>
        <p:txBody>
          <a:bodyPr/>
          <a:lstStyle/>
          <a:p>
            <a:r>
              <a:rPr lang="en-US" sz="2000" smtClean="0">
                <a:solidFill>
                  <a:schemeClr val="tx2"/>
                </a:solidFill>
                <a:latin typeface="Times New Roman" pitchFamily="18" charset="0"/>
              </a:rPr>
              <a:t>Are constructed from three intensity maps.</a:t>
            </a:r>
          </a:p>
          <a:p>
            <a:r>
              <a:rPr lang="en-US" sz="2000" smtClean="0">
                <a:solidFill>
                  <a:schemeClr val="tx2"/>
                </a:solidFill>
                <a:latin typeface="Times New Roman" pitchFamily="18" charset="0"/>
              </a:rPr>
              <a:t>Each intensity map is projected through a color filter (</a:t>
            </a:r>
            <a:r>
              <a:rPr lang="en-US" sz="2000" i="1" smtClean="0">
                <a:solidFill>
                  <a:schemeClr val="tx2"/>
                </a:solidFill>
                <a:latin typeface="Times New Roman" pitchFamily="18" charset="0"/>
              </a:rPr>
              <a:t>e.g.,</a:t>
            </a:r>
            <a:r>
              <a:rPr lang="en-US" sz="2000" smtClean="0">
                <a:solidFill>
                  <a:schemeClr val="tx2"/>
                </a:solidFill>
                <a:latin typeface="Times New Roman" pitchFamily="18" charset="0"/>
              </a:rPr>
              <a:t> red, green, or blue, or cyan, magenta, or yellow) to create a single color image.</a:t>
            </a:r>
          </a:p>
          <a:p>
            <a:r>
              <a:rPr lang="en-US" sz="2000" smtClean="0">
                <a:solidFill>
                  <a:schemeClr val="tx2"/>
                </a:solidFill>
                <a:latin typeface="Times New Roman" pitchFamily="18" charset="0"/>
              </a:rPr>
              <a:t>The intensity maps are overlaid to create a color image.</a:t>
            </a:r>
          </a:p>
          <a:p>
            <a:r>
              <a:rPr lang="en-US" sz="2000" smtClean="0">
                <a:solidFill>
                  <a:schemeClr val="tx2"/>
                </a:solidFill>
                <a:latin typeface="Times New Roman" pitchFamily="18" charset="0"/>
              </a:rPr>
              <a:t>Each pixel in a color image is a three element vector.</a:t>
            </a:r>
          </a:p>
        </p:txBody>
      </p:sp>
      <p:pic>
        <p:nvPicPr>
          <p:cNvPr id="7175" name="Picture 4" descr="wallace_and_gromit_RGB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46200"/>
            <a:ext cx="42291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3200" smtClean="0"/>
              <a:t>Retinal Space-Variant Sensing</a:t>
            </a:r>
          </a:p>
        </p:txBody>
      </p:sp>
      <p:sp>
        <p:nvSpPr>
          <p:cNvPr id="26627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pic>
        <p:nvPicPr>
          <p:cNvPr id="2662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600200"/>
            <a:ext cx="68548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EE072ED5-B60C-437B-8E98-51FE33A34F3E}" type="slidenum">
              <a:rPr lang="en-US" sz="1200" smtClean="0">
                <a:solidFill>
                  <a:schemeClr val="tx1"/>
                </a:solidFill>
              </a:rPr>
              <a:pPr/>
              <a:t>20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663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863" y="1600200"/>
            <a:ext cx="338137" cy="46482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 Log-polar transform applied.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600200"/>
            <a:ext cx="68548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3200" smtClean="0"/>
              <a:t>Retinal Space-Variant Sensing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F72655E4-A81F-4816-8AFE-A56C8622936C}" type="slidenum">
              <a:rPr lang="en-US" sz="1200" smtClean="0">
                <a:solidFill>
                  <a:schemeClr val="tx1"/>
                </a:solidFill>
              </a:rPr>
              <a:pPr/>
              <a:t>21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7654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863" y="1600200"/>
            <a:ext cx="338137" cy="46482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 Log-polar transform applied.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600200"/>
            <a:ext cx="68548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3200" smtClean="0"/>
              <a:t>Retinal Space-Variant Sensing</a:t>
            </a:r>
          </a:p>
        </p:txBody>
      </p:sp>
      <p:sp>
        <p:nvSpPr>
          <p:cNvPr id="28676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006BC84E-C8BC-432A-B742-AD93C7545EF1}" type="slidenum">
              <a:rPr lang="en-US" sz="1200" smtClean="0">
                <a:solidFill>
                  <a:schemeClr val="tx1"/>
                </a:solidFill>
              </a:rPr>
              <a:pPr/>
              <a:t>22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8678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863" y="1600200"/>
            <a:ext cx="338137" cy="46482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 Log-polar transform applied.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600200"/>
            <a:ext cx="68548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3200" smtClean="0"/>
              <a:t>Retinal Space-Variant Sensing</a:t>
            </a:r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796D0FD-B092-4A01-BE0D-8331B1A48007}" type="slidenum">
              <a:rPr lang="en-US" sz="1200" smtClean="0">
                <a:solidFill>
                  <a:schemeClr val="tx1"/>
                </a:solidFill>
              </a:rPr>
              <a:pPr/>
              <a:t>23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9702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863" y="1600200"/>
            <a:ext cx="338137" cy="46482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 Log-polar transform applied.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590675"/>
            <a:ext cx="68548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3200" smtClean="0"/>
              <a:t>Retinal Space-Variant Sensing</a:t>
            </a:r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072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347B3BC9-BFDA-4071-8FAD-BFE3D7AEF7BA}" type="slidenum">
              <a:rPr lang="en-US" sz="1200" smtClean="0">
                <a:solidFill>
                  <a:schemeClr val="tx1"/>
                </a:solidFill>
              </a:rPr>
              <a:pPr/>
              <a:t>24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0726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863" y="1600200"/>
            <a:ext cx="338137" cy="46482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 Log-polar transform applied.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3200" smtClean="0"/>
              <a:t>Retinal Space-Variant Sensing</a:t>
            </a:r>
          </a:p>
        </p:txBody>
      </p:sp>
      <p:sp>
        <p:nvSpPr>
          <p:cNvPr id="31747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0FBA436B-1B44-4216-88BD-66B65AFF8C28}" type="slidenum">
              <a:rPr lang="en-US" sz="1200" smtClean="0">
                <a:solidFill>
                  <a:schemeClr val="tx1"/>
                </a:solidFill>
              </a:rPr>
              <a:pPr/>
              <a:t>25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1749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3175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600200"/>
            <a:ext cx="68548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04863" y="1600200"/>
            <a:ext cx="338137" cy="31242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7772400" cy="723900"/>
          </a:xfrm>
        </p:spPr>
        <p:txBody>
          <a:bodyPr/>
          <a:lstStyle/>
          <a:p>
            <a:r>
              <a:rPr lang="en-US" dirty="0" smtClean="0"/>
              <a:t>The Log Polar Transform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 September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01DB4-380C-46F3-A858-5F3E334ABC8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66564" name="Picture 4" descr="F:\Papers\Journal\oncomplp\keys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886200"/>
            <a:ext cx="762158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990600"/>
            <a:ext cx="3200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Original image with a left-handed coordinate system originating at (x</a:t>
            </a:r>
            <a:r>
              <a:rPr lang="en-US" baseline="-25000" dirty="0"/>
              <a:t>0</a:t>
            </a:r>
            <a:r>
              <a:rPr lang="en-US" dirty="0"/>
              <a:t>, y</a:t>
            </a:r>
            <a:r>
              <a:rPr lang="en-US" baseline="-25000" dirty="0"/>
              <a:t>0</a:t>
            </a:r>
            <a:r>
              <a:rPr lang="en-US" dirty="0"/>
              <a:t>), the </a:t>
            </a:r>
            <a:r>
              <a:rPr lang="en-US" dirty="0" smtClean="0"/>
              <a:t>center of </a:t>
            </a:r>
            <a:r>
              <a:rPr lang="en-US" dirty="0"/>
              <a:t>the image. (b) Fovea (actual size for this particular transform). (</a:t>
            </a:r>
            <a:r>
              <a:rPr lang="en-US" dirty="0" smtClean="0"/>
              <a:t>c) Fovea </a:t>
            </a:r>
            <a:r>
              <a:rPr lang="en-US" dirty="0"/>
              <a:t>(enlarged 2×). (d</a:t>
            </a:r>
            <a:r>
              <a:rPr lang="en-US" dirty="0" smtClean="0"/>
              <a:t>) Log-polar </a:t>
            </a:r>
            <a:r>
              <a:rPr lang="en-US" dirty="0"/>
              <a:t>transform (LPT), unwrapped (actual size). The origin is in the upper left-hand corner</a:t>
            </a:r>
            <a:r>
              <a:rPr lang="en-US" dirty="0" smtClean="0"/>
              <a:t>. The </a:t>
            </a:r>
            <a:r>
              <a:rPr lang="en-US" dirty="0"/>
              <a:t>ρ-axis is down and the φ-axis is to the right. (e) LPT, </a:t>
            </a:r>
            <a:r>
              <a:rPr lang="en-US" dirty="0" smtClean="0"/>
              <a:t>unwrapped,  enlarged </a:t>
            </a:r>
            <a:r>
              <a:rPr lang="en-US" dirty="0"/>
              <a:t>2</a:t>
            </a:r>
            <a:r>
              <a:rPr lang="en-US" dirty="0" smtClean="0"/>
              <a:t>×. </a:t>
            </a:r>
            <a:r>
              <a:rPr lang="en-US" dirty="0"/>
              <a:t>(f) LPT </a:t>
            </a:r>
            <a:r>
              <a:rPr lang="en-US" dirty="0" smtClean="0"/>
              <a:t>on cylinder</a:t>
            </a:r>
            <a:r>
              <a:rPr lang="en-US" dirty="0"/>
              <a:t>. The origin is at the bottom. The ρ-axis is up and the φ-axis is clockwise to the left. (g</a:t>
            </a:r>
            <a:r>
              <a:rPr lang="en-US" dirty="0" smtClean="0"/>
              <a:t>) LPT </a:t>
            </a:r>
            <a:r>
              <a:rPr lang="en-US" dirty="0"/>
              <a:t>image backward-mapped onto the original image.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318502"/>
              </p:ext>
            </p:extLst>
          </p:nvPr>
        </p:nvGraphicFramePr>
        <p:xfrm>
          <a:off x="533400" y="1676400"/>
          <a:ext cx="4648200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3" name="Equation" r:id="rId4" imgW="3098520" imgH="1511280" progId="Equation.DSMT4">
                  <p:embed/>
                </p:oleObj>
              </mc:Choice>
              <mc:Fallback>
                <p:oleObj name="Equation" r:id="rId4" imgW="3098520" imgH="1511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1676400"/>
                        <a:ext cx="4648200" cy="226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021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pPr algn="ctr"/>
            <a:r>
              <a:rPr lang="en-US" dirty="0" smtClean="0"/>
              <a:t>Space Variant Visual Motion</a:t>
            </a:r>
            <a:endParaRPr lang="en-US" dirty="0"/>
          </a:p>
        </p:txBody>
      </p:sp>
      <p:pic>
        <p:nvPicPr>
          <p:cNvPr id="7" name="race_comp-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057400"/>
            <a:ext cx="7772400" cy="25717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 September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01DB4-380C-46F3-A858-5F3E334ABC8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361950" y="1168400"/>
            <a:ext cx="2057400" cy="2555875"/>
          </a:xfrm>
        </p:spPr>
        <p:txBody>
          <a:bodyPr>
            <a:spAutoFit/>
          </a:bodyPr>
          <a:lstStyle/>
          <a:p>
            <a:r>
              <a:rPr lang="en-US" sz="3200" smtClean="0"/>
              <a:t>Retina: Center-Surround Edge Detector</a:t>
            </a:r>
          </a:p>
        </p:txBody>
      </p:sp>
      <p:sp>
        <p:nvSpPr>
          <p:cNvPr id="3277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7773B3B0-1419-4718-9E0B-D00639FB6C48}" type="slidenum">
              <a:rPr lang="en-US" sz="1200" smtClean="0">
                <a:solidFill>
                  <a:schemeClr val="tx1"/>
                </a:solidFill>
              </a:rPr>
              <a:pPr/>
              <a:t>28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2773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grpSp>
        <p:nvGrpSpPr>
          <p:cNvPr id="32774" name="Group 24"/>
          <p:cNvGrpSpPr>
            <a:grpSpLocks/>
          </p:cNvGrpSpPr>
          <p:nvPr/>
        </p:nvGrpSpPr>
        <p:grpSpPr bwMode="auto">
          <a:xfrm>
            <a:off x="2438400" y="1168400"/>
            <a:ext cx="6400800" cy="4927600"/>
            <a:chOff x="2438400" y="1168400"/>
            <a:chExt cx="6400800" cy="4927600"/>
          </a:xfrm>
        </p:grpSpPr>
        <p:grpSp>
          <p:nvGrpSpPr>
            <p:cNvPr id="32785" name="Group 2"/>
            <p:cNvGrpSpPr>
              <a:grpSpLocks/>
            </p:cNvGrpSpPr>
            <p:nvPr/>
          </p:nvGrpSpPr>
          <p:grpSpPr bwMode="auto">
            <a:xfrm>
              <a:off x="5486400" y="1168400"/>
              <a:ext cx="3352800" cy="4927600"/>
              <a:chOff x="3168" y="768"/>
              <a:chExt cx="2112" cy="3104"/>
            </a:xfrm>
          </p:grpSpPr>
          <p:pic>
            <p:nvPicPr>
              <p:cNvPr id="32789" name="Picture 3" descr="LoG02_FMag"/>
              <p:cNvPicPr>
                <a:picLocks noChangeAspect="1" noChangeArrowheads="1"/>
              </p:cNvPicPr>
              <p:nvPr/>
            </p:nvPicPr>
            <p:blipFill>
              <a:blip r:embed="rId3">
                <a:lum bright="-24000" contras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01" b="6001"/>
              <a:stretch>
                <a:fillRect/>
              </a:stretch>
            </p:blipFill>
            <p:spPr bwMode="auto">
              <a:xfrm>
                <a:off x="3168" y="768"/>
                <a:ext cx="2112" cy="1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90" name="Picture 4" descr="FMag_LoG_sigma_2_ne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4" y="2240"/>
                <a:ext cx="1632" cy="16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786" name="Group 5"/>
            <p:cNvGrpSpPr>
              <a:grpSpLocks/>
            </p:cNvGrpSpPr>
            <p:nvPr/>
          </p:nvGrpSpPr>
          <p:grpSpPr bwMode="auto">
            <a:xfrm>
              <a:off x="2438400" y="1168400"/>
              <a:ext cx="3352800" cy="4924425"/>
              <a:chOff x="1260" y="720"/>
              <a:chExt cx="2112" cy="3102"/>
            </a:xfrm>
          </p:grpSpPr>
          <p:pic>
            <p:nvPicPr>
              <p:cNvPr id="32787" name="Picture 6" descr="LoG32"/>
              <p:cNvPicPr>
                <a:picLocks noChangeAspect="1" noChangeArrowheads="1"/>
              </p:cNvPicPr>
              <p:nvPr/>
            </p:nvPicPr>
            <p:blipFill>
              <a:blip r:embed="rId5">
                <a:lum bright="-24000" contras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01" b="6001"/>
              <a:stretch>
                <a:fillRect/>
              </a:stretch>
            </p:blipFill>
            <p:spPr bwMode="auto">
              <a:xfrm>
                <a:off x="1260" y="720"/>
                <a:ext cx="2112" cy="1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88" name="Picture 7" descr="LoG_sigma_3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6" y="2190"/>
                <a:ext cx="1632" cy="16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" name="Rectangle 8"/>
          <p:cNvSpPr txBox="1">
            <a:spLocks noChangeArrowheads="1"/>
          </p:cNvSpPr>
          <p:nvPr/>
        </p:nvSpPr>
        <p:spPr bwMode="auto">
          <a:xfrm>
            <a:off x="4819650" y="5105400"/>
            <a:ext cx="1733550" cy="4810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lIns="92000" tIns="46000" rIns="92000" bIns="4600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1200" dirty="0" smtClean="0">
                <a:latin typeface="Comic Sans MS" pitchFamily="66" charset="0"/>
              </a:rPr>
              <a:t>Laplacian of Gaussian (LoG) Filter</a:t>
            </a:r>
          </a:p>
        </p:txBody>
      </p:sp>
      <p:graphicFrame>
        <p:nvGraphicFramePr>
          <p:cNvPr id="3277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684886"/>
              </p:ext>
            </p:extLst>
          </p:nvPr>
        </p:nvGraphicFramePr>
        <p:xfrm>
          <a:off x="2940050" y="3581400"/>
          <a:ext cx="24399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1" name="Equation" r:id="rId7" imgW="2349500" imgH="482600" progId="Equation.DSMT4">
                  <p:embed/>
                </p:oleObj>
              </mc:Choice>
              <mc:Fallback>
                <p:oleObj name="Equation" r:id="rId7" imgW="2349500" imgH="482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050" y="3581400"/>
                        <a:ext cx="24399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7" name="Object 10"/>
          <p:cNvGraphicFramePr>
            <a:graphicFrameLocks noChangeAspect="1"/>
          </p:cNvGraphicFramePr>
          <p:nvPr/>
        </p:nvGraphicFramePr>
        <p:xfrm>
          <a:off x="3765550" y="5586413"/>
          <a:ext cx="7905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2" name="Equation" r:id="rId9" imgW="761669" imgH="228501" progId="Equation.3">
                  <p:embed/>
                </p:oleObj>
              </mc:Choice>
              <mc:Fallback>
                <p:oleObj name="Equation" r:id="rId9" imgW="761669" imgH="22850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5586413"/>
                        <a:ext cx="790575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364607"/>
              </p:ext>
            </p:extLst>
          </p:nvPr>
        </p:nvGraphicFramePr>
        <p:xfrm>
          <a:off x="6400800" y="3581400"/>
          <a:ext cx="16351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3" name="Equation" r:id="rId11" imgW="1574800" imgH="482600" progId="Equation.DSMT4">
                  <p:embed/>
                </p:oleObj>
              </mc:Choice>
              <mc:Fallback>
                <p:oleObj name="Equation" r:id="rId11" imgW="1574800" imgH="482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581400"/>
                        <a:ext cx="163512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9" name="Object 12"/>
          <p:cNvGraphicFramePr>
            <a:graphicFrameLocks noChangeAspect="1"/>
          </p:cNvGraphicFramePr>
          <p:nvPr/>
        </p:nvGraphicFramePr>
        <p:xfrm>
          <a:off x="6810375" y="5600700"/>
          <a:ext cx="817563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4" name="Equation" r:id="rId13" imgW="787058" imgH="203112" progId="Equation.3">
                  <p:embed/>
                </p:oleObj>
              </mc:Choice>
              <mc:Fallback>
                <p:oleObj name="Equation" r:id="rId13" imgW="787058" imgH="2031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5600700"/>
                        <a:ext cx="817563" cy="21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0" name="Text Box 13"/>
          <p:cNvSpPr txBox="1">
            <a:spLocks noChangeArrowheads="1"/>
          </p:cNvSpPr>
          <p:nvPr/>
        </p:nvSpPr>
        <p:spPr bwMode="auto">
          <a:xfrm>
            <a:off x="2895600" y="1158875"/>
            <a:ext cx="685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Arial" charset="0"/>
                <a:cs typeface="Arial" charset="0"/>
              </a:rPr>
              <a:t>spatial domain</a:t>
            </a:r>
          </a:p>
        </p:txBody>
      </p:sp>
      <p:sp>
        <p:nvSpPr>
          <p:cNvPr id="32781" name="Text Box 14"/>
          <p:cNvSpPr txBox="1">
            <a:spLocks noChangeArrowheads="1"/>
          </p:cNvSpPr>
          <p:nvPr/>
        </p:nvSpPr>
        <p:spPr bwMode="auto">
          <a:xfrm>
            <a:off x="5943600" y="1158875"/>
            <a:ext cx="914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Arial" charset="0"/>
                <a:cs typeface="Arial" charset="0"/>
              </a:rPr>
              <a:t>frequency domain</a:t>
            </a:r>
          </a:p>
        </p:txBody>
      </p:sp>
      <p:sp>
        <p:nvSpPr>
          <p:cNvPr id="32782" name="Text Box 15"/>
          <p:cNvSpPr txBox="1">
            <a:spLocks noChangeArrowheads="1"/>
          </p:cNvSpPr>
          <p:nvPr/>
        </p:nvSpPr>
        <p:spPr bwMode="auto">
          <a:xfrm>
            <a:off x="4800600" y="121920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Symbol" pitchFamily="82" charset="2"/>
                <a:cs typeface="Arial" charset="0"/>
              </a:rPr>
              <a:t>s = 32</a:t>
            </a:r>
          </a:p>
        </p:txBody>
      </p:sp>
      <p:sp>
        <p:nvSpPr>
          <p:cNvPr id="32783" name="Text Box 16"/>
          <p:cNvSpPr txBox="1">
            <a:spLocks noChangeArrowheads="1"/>
          </p:cNvSpPr>
          <p:nvPr/>
        </p:nvSpPr>
        <p:spPr bwMode="auto">
          <a:xfrm>
            <a:off x="8001000" y="121920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Symbol" pitchFamily="82" charset="2"/>
                <a:cs typeface="Arial" charset="0"/>
              </a:rPr>
              <a:t>s = 2</a:t>
            </a:r>
          </a:p>
        </p:txBody>
      </p:sp>
      <p:sp>
        <p:nvSpPr>
          <p:cNvPr id="32784" name="TextBox 25"/>
          <p:cNvSpPr txBox="1">
            <a:spLocks noChangeArrowheads="1"/>
          </p:cNvSpPr>
          <p:nvPr/>
        </p:nvSpPr>
        <p:spPr bwMode="auto">
          <a:xfrm>
            <a:off x="457200" y="4279900"/>
            <a:ext cx="21336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The interconnection of the photoreceptors by the other cells in the retina cause its output to be an edge map, similar to the action of a Laplacian of Gaussian filter on  a digital image.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" r="16186"/>
          <a:stretch/>
        </p:blipFill>
        <p:spPr>
          <a:xfrm>
            <a:off x="4572000" y="1927370"/>
            <a:ext cx="4038600" cy="2827193"/>
          </a:xfrm>
          <a:prstGeom prst="rect">
            <a:avLst/>
          </a:prstGeom>
        </p:spPr>
      </p:pic>
      <p:sp>
        <p:nvSpPr>
          <p:cNvPr id="6451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78B7A065-697A-43B6-A7F0-E900E16E89C7}" type="slidenum">
              <a:rPr lang="en-US" sz="1200" smtClean="0">
                <a:solidFill>
                  <a:schemeClr val="tx1"/>
                </a:solidFill>
              </a:rPr>
              <a:pPr/>
              <a:t>29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4516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305800" cy="723900"/>
          </a:xfrm>
        </p:spPr>
        <p:txBody>
          <a:bodyPr/>
          <a:lstStyle/>
          <a:p>
            <a:r>
              <a:rPr lang="en-US" dirty="0" smtClean="0"/>
              <a:t>Center-Surround Brightness Perception</a:t>
            </a:r>
          </a:p>
        </p:txBody>
      </p:sp>
      <p:sp>
        <p:nvSpPr>
          <p:cNvPr id="64518" name="Text Box 3"/>
          <p:cNvSpPr txBox="1">
            <a:spLocks noChangeArrowheads="1"/>
          </p:cNvSpPr>
          <p:nvPr/>
        </p:nvSpPr>
        <p:spPr bwMode="auto">
          <a:xfrm>
            <a:off x="2242684" y="5487988"/>
            <a:ext cx="46586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dirty="0" smtClean="0"/>
              <a:t>False bright edge next to dark edge. </a:t>
            </a:r>
            <a:endParaRPr lang="en-US" sz="2400" dirty="0"/>
          </a:p>
        </p:txBody>
      </p:sp>
      <p:grpSp>
        <p:nvGrpSpPr>
          <p:cNvPr id="64519" name="Group 4"/>
          <p:cNvGrpSpPr>
            <a:grpSpLocks/>
          </p:cNvGrpSpPr>
          <p:nvPr/>
        </p:nvGrpSpPr>
        <p:grpSpPr bwMode="auto">
          <a:xfrm>
            <a:off x="533400" y="2214563"/>
            <a:ext cx="3810000" cy="2967037"/>
            <a:chOff x="336" y="1435"/>
            <a:chExt cx="2400" cy="1869"/>
          </a:xfrm>
        </p:grpSpPr>
        <p:pic>
          <p:nvPicPr>
            <p:cNvPr id="64528" name="Picture 5" descr="tb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435"/>
              <a:ext cx="2400" cy="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9" name="Text Box 6"/>
            <p:cNvSpPr txBox="1">
              <a:spLocks noChangeArrowheads="1"/>
            </p:cNvSpPr>
            <p:nvPr/>
          </p:nvSpPr>
          <p:spPr bwMode="auto">
            <a:xfrm>
              <a:off x="1282" y="3073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800">
                  <a:latin typeface="Arial" charset="0"/>
                </a:rPr>
                <a:t>image</a:t>
              </a:r>
            </a:p>
          </p:txBody>
        </p:sp>
      </p:grpSp>
      <p:sp>
        <p:nvSpPr>
          <p:cNvPr id="64520" name="Text Box 9"/>
          <p:cNvSpPr txBox="1">
            <a:spLocks noChangeArrowheads="1"/>
          </p:cNvSpPr>
          <p:nvPr/>
        </p:nvSpPr>
        <p:spPr bwMode="auto">
          <a:xfrm>
            <a:off x="5724525" y="4876800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intensity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4" y="2214563"/>
            <a:ext cx="3165076" cy="2527300"/>
          </a:xfrm>
          <a:prstGeom prst="rect">
            <a:avLst/>
          </a:prstGeom>
        </p:spPr>
      </p:pic>
      <p:sp>
        <p:nvSpPr>
          <p:cNvPr id="20" name="Line 10"/>
          <p:cNvSpPr>
            <a:spLocks noChangeShapeType="1"/>
          </p:cNvSpPr>
          <p:nvPr/>
        </p:nvSpPr>
        <p:spPr bwMode="auto">
          <a:xfrm>
            <a:off x="7565232" y="2281238"/>
            <a:ext cx="58578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7848600" y="2281239"/>
            <a:ext cx="0" cy="188119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endParaRPr 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8077200" y="2128838"/>
            <a:ext cx="450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255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8156575" y="3999634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Line 10"/>
          <p:cNvSpPr>
            <a:spLocks noChangeShapeType="1"/>
          </p:cNvSpPr>
          <p:nvPr/>
        </p:nvSpPr>
        <p:spPr bwMode="auto">
          <a:xfrm>
            <a:off x="7565232" y="4162428"/>
            <a:ext cx="66198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3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3ACBE533-5935-495B-891C-FFF87BCB5905}" type="slidenum">
              <a:rPr lang="en-US" sz="1200" smtClean="0">
                <a:solidFill>
                  <a:schemeClr val="tx1"/>
                </a:solidFill>
              </a:rPr>
              <a:pPr/>
              <a:t>3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8196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8197" name="Picture 2" descr="wallace_and_gromit_RGB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6292850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212850"/>
            <a:ext cx="1752600" cy="290195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  <a:effectLst>
            <a:outerShdw blurRad="38100"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 smtClean="0"/>
              <a:t>Color Images on a CRT or LCD Display</a:t>
            </a:r>
          </a:p>
        </p:txBody>
      </p:sp>
      <p:sp>
        <p:nvSpPr>
          <p:cNvPr id="8199" name="Text Box 4"/>
          <p:cNvSpPr txBox="1">
            <a:spLocks noChangeArrowheads="1"/>
          </p:cNvSpPr>
          <p:nvPr/>
        </p:nvSpPr>
        <p:spPr bwMode="auto">
          <a:xfrm>
            <a:off x="6553200" y="5105400"/>
            <a:ext cx="1828800" cy="13589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Comic Sans MS" pitchFamily="66" charset="0"/>
              </a:rPr>
              <a:t>Intensity images are projected through dot-array color filters which are slightly offset from one another.</a:t>
            </a:r>
          </a:p>
        </p:txBody>
      </p:sp>
      <p:sp>
        <p:nvSpPr>
          <p:cNvPr id="8200" name="TextBox 1"/>
          <p:cNvSpPr txBox="1">
            <a:spLocks noChangeArrowheads="1"/>
          </p:cNvSpPr>
          <p:nvPr/>
        </p:nvSpPr>
        <p:spPr bwMode="auto">
          <a:xfrm>
            <a:off x="381000" y="507206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Projected image primary colors: red, green, and blue.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78B7A065-697A-43B6-A7F0-E900E16E89C7}" type="slidenum">
              <a:rPr lang="en-US" sz="1200" smtClean="0">
                <a:solidFill>
                  <a:schemeClr val="tx1"/>
                </a:solidFill>
              </a:rPr>
              <a:pPr/>
              <a:t>30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4516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7772400" cy="723900"/>
          </a:xfrm>
        </p:spPr>
        <p:txBody>
          <a:bodyPr/>
          <a:lstStyle/>
          <a:p>
            <a:r>
              <a:rPr lang="en-US" dirty="0"/>
              <a:t>Center-Surround Brightness </a:t>
            </a:r>
            <a:r>
              <a:rPr lang="en-US" dirty="0" smtClean="0"/>
              <a:t>Perception</a:t>
            </a:r>
          </a:p>
        </p:txBody>
      </p:sp>
      <p:sp>
        <p:nvSpPr>
          <p:cNvPr id="64518" name="Text Box 3"/>
          <p:cNvSpPr txBox="1">
            <a:spLocks noChangeArrowheads="1"/>
          </p:cNvSpPr>
          <p:nvPr/>
        </p:nvSpPr>
        <p:spPr bwMode="auto">
          <a:xfrm>
            <a:off x="2181770" y="5487988"/>
            <a:ext cx="47804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dirty="0" smtClean="0"/>
              <a:t>False gradients across constant bands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24924"/>
            <a:ext cx="4114800" cy="2992584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24926"/>
            <a:ext cx="4114800" cy="2992582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9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78B7A065-697A-43B6-A7F0-E900E16E89C7}" type="slidenum">
              <a:rPr lang="en-US" sz="1200" smtClean="0">
                <a:solidFill>
                  <a:schemeClr val="tx1"/>
                </a:solidFill>
              </a:rPr>
              <a:pPr/>
              <a:t>31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4516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7772400" cy="723900"/>
          </a:xfrm>
        </p:spPr>
        <p:txBody>
          <a:bodyPr/>
          <a:lstStyle/>
          <a:p>
            <a:r>
              <a:rPr lang="en-US" dirty="0"/>
              <a:t>Center-Surround Brightness </a:t>
            </a:r>
            <a:r>
              <a:rPr lang="en-US" dirty="0" smtClean="0"/>
              <a:t>Perception</a:t>
            </a:r>
          </a:p>
        </p:txBody>
      </p:sp>
      <p:sp>
        <p:nvSpPr>
          <p:cNvPr id="64518" name="Text Box 3"/>
          <p:cNvSpPr txBox="1">
            <a:spLocks noChangeArrowheads="1"/>
          </p:cNvSpPr>
          <p:nvPr/>
        </p:nvSpPr>
        <p:spPr bwMode="auto">
          <a:xfrm>
            <a:off x="1668463" y="5487988"/>
            <a:ext cx="5807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/>
              <a:t>Linear intensity changes are not seen as such. </a:t>
            </a:r>
          </a:p>
        </p:txBody>
      </p:sp>
      <p:grpSp>
        <p:nvGrpSpPr>
          <p:cNvPr id="64519" name="Group 4"/>
          <p:cNvGrpSpPr>
            <a:grpSpLocks/>
          </p:cNvGrpSpPr>
          <p:nvPr/>
        </p:nvGrpSpPr>
        <p:grpSpPr bwMode="auto">
          <a:xfrm>
            <a:off x="533400" y="2214563"/>
            <a:ext cx="3810000" cy="2967037"/>
            <a:chOff x="336" y="1435"/>
            <a:chExt cx="2400" cy="1869"/>
          </a:xfrm>
        </p:grpSpPr>
        <p:pic>
          <p:nvPicPr>
            <p:cNvPr id="64528" name="Picture 5" descr="tb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435"/>
              <a:ext cx="2400" cy="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9" name="Text Box 6"/>
            <p:cNvSpPr txBox="1">
              <a:spLocks noChangeArrowheads="1"/>
            </p:cNvSpPr>
            <p:nvPr/>
          </p:nvSpPr>
          <p:spPr bwMode="auto">
            <a:xfrm>
              <a:off x="1282" y="3073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800">
                  <a:latin typeface="Arial" charset="0"/>
                </a:rPr>
                <a:t>image</a:t>
              </a:r>
            </a:p>
          </p:txBody>
        </p:sp>
      </p:grpSp>
      <p:sp>
        <p:nvSpPr>
          <p:cNvPr id="64520" name="Text Box 9"/>
          <p:cNvSpPr txBox="1">
            <a:spLocks noChangeArrowheads="1"/>
          </p:cNvSpPr>
          <p:nvPr/>
        </p:nvSpPr>
        <p:spPr bwMode="auto">
          <a:xfrm>
            <a:off x="5724525" y="4876800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intensity profile</a:t>
            </a:r>
          </a:p>
        </p:txBody>
      </p:sp>
      <p:grpSp>
        <p:nvGrpSpPr>
          <p:cNvPr id="64521" name="Group 16"/>
          <p:cNvGrpSpPr>
            <a:grpSpLocks/>
          </p:cNvGrpSpPr>
          <p:nvPr/>
        </p:nvGrpSpPr>
        <p:grpSpPr bwMode="auto">
          <a:xfrm>
            <a:off x="4572000" y="1893888"/>
            <a:ext cx="4014788" cy="2860675"/>
            <a:chOff x="2880" y="1233"/>
            <a:chExt cx="2529" cy="1802"/>
          </a:xfrm>
        </p:grpSpPr>
        <p:pic>
          <p:nvPicPr>
            <p:cNvPr id="64522" name="Picture 8" descr="gscones-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248"/>
              <a:ext cx="2529" cy="1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4523" name="Line 10"/>
            <p:cNvSpPr>
              <a:spLocks noChangeShapeType="1"/>
            </p:cNvSpPr>
            <p:nvPr/>
          </p:nvSpPr>
          <p:spPr bwMode="auto">
            <a:xfrm>
              <a:off x="4512" y="1344"/>
              <a:ext cx="57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4524" name="Line 12"/>
            <p:cNvSpPr>
              <a:spLocks noChangeShapeType="1"/>
            </p:cNvSpPr>
            <p:nvPr/>
          </p:nvSpPr>
          <p:spPr bwMode="auto">
            <a:xfrm>
              <a:off x="4856" y="2375"/>
              <a:ext cx="24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4525" name="Line 13"/>
            <p:cNvSpPr>
              <a:spLocks noChangeShapeType="1"/>
            </p:cNvSpPr>
            <p:nvPr/>
          </p:nvSpPr>
          <p:spPr bwMode="auto">
            <a:xfrm>
              <a:off x="5040" y="1440"/>
              <a:ext cx="0" cy="8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4526" name="Text Box 14"/>
            <p:cNvSpPr txBox="1">
              <a:spLocks noChangeArrowheads="1"/>
            </p:cNvSpPr>
            <p:nvPr/>
          </p:nvSpPr>
          <p:spPr bwMode="auto">
            <a:xfrm>
              <a:off x="5088" y="1233"/>
              <a:ext cx="2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</a:rPr>
                <a:t>255</a:t>
              </a:r>
            </a:p>
          </p:txBody>
        </p:sp>
        <p:sp>
          <p:nvSpPr>
            <p:cNvPr id="64527" name="Text Box 15"/>
            <p:cNvSpPr txBox="1">
              <a:spLocks noChangeArrowheads="1"/>
            </p:cNvSpPr>
            <p:nvPr/>
          </p:nvSpPr>
          <p:spPr bwMode="auto">
            <a:xfrm>
              <a:off x="5108" y="2276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</a:rPr>
                <a:t>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B208DCD8-741A-4AAA-A63D-D9FC992A676D}" type="slidenum">
              <a:rPr lang="en-US" sz="1200" smtClean="0">
                <a:solidFill>
                  <a:schemeClr val="tx1"/>
                </a:solidFill>
              </a:rPr>
              <a:pPr/>
              <a:t>32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5540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65541" name="Text Box 3"/>
          <p:cNvSpPr txBox="1">
            <a:spLocks noChangeArrowheads="1"/>
          </p:cNvSpPr>
          <p:nvPr/>
        </p:nvSpPr>
        <p:spPr bwMode="auto">
          <a:xfrm>
            <a:off x="457200" y="1993900"/>
            <a:ext cx="28352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000"/>
              <a:t>The previous slide demonstrates the Weber-Fechner relation.  The linear slope of the intensity change is perceived as logarithmic.</a:t>
            </a:r>
          </a:p>
        </p:txBody>
      </p:sp>
      <p:pic>
        <p:nvPicPr>
          <p:cNvPr id="65542" name="Picture 4" descr="WF-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6667"/>
          <a:stretch>
            <a:fillRect/>
          </a:stretch>
        </p:blipFill>
        <p:spPr bwMode="auto">
          <a:xfrm>
            <a:off x="3657600" y="1828800"/>
            <a:ext cx="50593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Text Box 5"/>
          <p:cNvSpPr txBox="1">
            <a:spLocks noChangeArrowheads="1"/>
          </p:cNvSpPr>
          <p:nvPr/>
        </p:nvSpPr>
        <p:spPr bwMode="auto">
          <a:xfrm>
            <a:off x="457200" y="4841875"/>
            <a:ext cx="2895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600">
                <a:latin typeface="Arial" charset="0"/>
              </a:rPr>
              <a:t>The green curve is the actual intensity; the blue curve is the perceived intensity.</a:t>
            </a:r>
          </a:p>
        </p:txBody>
      </p:sp>
      <p:graphicFrame>
        <p:nvGraphicFramePr>
          <p:cNvPr id="65544" name="Object 6"/>
          <p:cNvGraphicFramePr>
            <a:graphicFrameLocks noChangeAspect="1"/>
          </p:cNvGraphicFramePr>
          <p:nvPr/>
        </p:nvGraphicFramePr>
        <p:xfrm>
          <a:off x="762000" y="3970338"/>
          <a:ext cx="16573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7" name="Equation" r:id="rId5" imgW="939800" imgH="457200" progId="Equation.DSMT4">
                  <p:embed/>
                </p:oleObj>
              </mc:Choice>
              <mc:Fallback>
                <p:oleObj name="Equation" r:id="rId5" imgW="93980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970338"/>
                        <a:ext cx="165735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6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305800" cy="7239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 smtClean="0"/>
              <a:t>Brightness Perception: Weber-Fechner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096000" y="4495800"/>
            <a:ext cx="2362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719961"/>
              </p:ext>
            </p:extLst>
          </p:nvPr>
        </p:nvGraphicFramePr>
        <p:xfrm>
          <a:off x="6158706" y="4581525"/>
          <a:ext cx="2209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8" name="Equation" r:id="rId7" imgW="2209680" imgH="672840" progId="Equation.DSMT4">
                  <p:embed/>
                </p:oleObj>
              </mc:Choice>
              <mc:Fallback>
                <p:oleObj name="Equation" r:id="rId7" imgW="2209680" imgH="672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58706" y="4581525"/>
                        <a:ext cx="22098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23900"/>
          </a:xfrm>
        </p:spPr>
        <p:txBody>
          <a:bodyPr/>
          <a:lstStyle/>
          <a:p>
            <a:pPr algn="ctr"/>
            <a:r>
              <a:rPr lang="en-US" sz="3200" dirty="0" smtClean="0"/>
              <a:t>Uniform Change in </a:t>
            </a:r>
            <a:r>
              <a:rPr lang="en-US" sz="3200" dirty="0" smtClean="0"/>
              <a:t>Intensity</a:t>
            </a:r>
            <a:endParaRPr lang="en-US" sz="3200" dirty="0" smtClean="0"/>
          </a:p>
        </p:txBody>
      </p:sp>
      <p:sp>
        <p:nvSpPr>
          <p:cNvPr id="66563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656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81C5C0C-7247-44F8-8B4E-E15E6AE4D00E}" type="slidenum">
              <a:rPr lang="en-US" sz="1200" smtClean="0">
                <a:solidFill>
                  <a:schemeClr val="tx1"/>
                </a:solidFill>
              </a:rPr>
              <a:pPr/>
              <a:t>33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6565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12" name="Rectangle 8"/>
          <p:cNvSpPr txBox="1">
            <a:spLocks noChangeArrowheads="1"/>
          </p:cNvSpPr>
          <p:nvPr/>
        </p:nvSpPr>
        <p:spPr bwMode="auto">
          <a:xfrm>
            <a:off x="2133600" y="194364"/>
            <a:ext cx="1979612" cy="523786"/>
          </a:xfrm>
          <a:prstGeom prst="rect">
            <a:avLst/>
          </a:prstGeom>
          <a:solidFill>
            <a:srgbClr val="FFFF99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2000" tIns="46000" rIns="92000" bIns="46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1400" dirty="0" smtClean="0">
                <a:latin typeface="Comic Sans MS" pitchFamily="66" charset="0"/>
              </a:rPr>
              <a:t>uniform in fact  ≠ uniform in perception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8381999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23900"/>
          </a:xfrm>
        </p:spPr>
        <p:txBody>
          <a:bodyPr/>
          <a:lstStyle/>
          <a:p>
            <a:pPr algn="ctr"/>
            <a:r>
              <a:rPr lang="en-US" sz="3200" smtClean="0"/>
              <a:t>Uniform Change in Frequency and Contrast</a:t>
            </a:r>
          </a:p>
        </p:txBody>
      </p:sp>
      <p:sp>
        <p:nvSpPr>
          <p:cNvPr id="66563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656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81C5C0C-7247-44F8-8B4E-E15E6AE4D00E}" type="slidenum">
              <a:rPr lang="en-US" sz="1200" smtClean="0">
                <a:solidFill>
                  <a:schemeClr val="tx1"/>
                </a:solidFill>
              </a:rPr>
              <a:pPr/>
              <a:t>34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6565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grpSp>
        <p:nvGrpSpPr>
          <p:cNvPr id="66566" name="Group 19"/>
          <p:cNvGrpSpPr>
            <a:grpSpLocks/>
          </p:cNvGrpSpPr>
          <p:nvPr/>
        </p:nvGrpSpPr>
        <p:grpSpPr bwMode="auto">
          <a:xfrm>
            <a:off x="1066800" y="1752600"/>
            <a:ext cx="6438900" cy="4410075"/>
            <a:chOff x="990600" y="1828800"/>
            <a:chExt cx="6438900" cy="4410135"/>
          </a:xfrm>
        </p:grpSpPr>
        <p:pic>
          <p:nvPicPr>
            <p:cNvPr id="6656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500" y="1828800"/>
              <a:ext cx="5715000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6568" name="Straight Arrow Connector 8"/>
            <p:cNvCxnSpPr>
              <a:cxnSpLocks noChangeShapeType="1"/>
            </p:cNvCxnSpPr>
            <p:nvPr/>
          </p:nvCxnSpPr>
          <p:spPr bwMode="auto">
            <a:xfrm flipV="1">
              <a:off x="1524000" y="1828800"/>
              <a:ext cx="0" cy="3810000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 rot="16200000">
              <a:off x="-19066" y="3533801"/>
              <a:ext cx="2419383" cy="4000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decreasing contrast</a:t>
              </a:r>
            </a:p>
          </p:txBody>
        </p:sp>
        <p:cxnSp>
          <p:nvCxnSpPr>
            <p:cNvPr id="66570" name="Straight Arrow Connector 11"/>
            <p:cNvCxnSpPr>
              <a:cxnSpLocks noChangeShapeType="1"/>
            </p:cNvCxnSpPr>
            <p:nvPr/>
          </p:nvCxnSpPr>
          <p:spPr bwMode="auto">
            <a:xfrm>
              <a:off x="1714500" y="5838825"/>
              <a:ext cx="5715000" cy="1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3297238" y="5838880"/>
              <a:ext cx="2549525" cy="4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increasing frequency</a:t>
              </a:r>
            </a:p>
          </p:txBody>
        </p:sp>
      </p:grpSp>
      <p:sp>
        <p:nvSpPr>
          <p:cNvPr id="12" name="Rectangle 8"/>
          <p:cNvSpPr txBox="1">
            <a:spLocks noChangeArrowheads="1"/>
          </p:cNvSpPr>
          <p:nvPr/>
        </p:nvSpPr>
        <p:spPr bwMode="auto">
          <a:xfrm>
            <a:off x="2133600" y="194364"/>
            <a:ext cx="1979612" cy="523786"/>
          </a:xfrm>
          <a:prstGeom prst="rect">
            <a:avLst/>
          </a:prstGeom>
          <a:solidFill>
            <a:srgbClr val="FFFF99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2000" tIns="46000" rIns="92000" bIns="46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1400" dirty="0" smtClean="0">
                <a:latin typeface="Comic Sans MS" pitchFamily="66" charset="0"/>
              </a:rPr>
              <a:t>uniform in fact  ≠ uniform in perception</a:t>
            </a:r>
          </a:p>
        </p:txBody>
      </p:sp>
    </p:spTree>
    <p:extLst>
      <p:ext uri="{BB962C8B-B14F-4D97-AF65-F5344CB8AC3E}">
        <p14:creationId xmlns:p14="http://schemas.microsoft.com/office/powerpoint/2010/main" val="367720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856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856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3200" dirty="0" smtClean="0"/>
              <a:t>Center Surround Retinal Edge Detection</a:t>
            </a:r>
          </a:p>
        </p:txBody>
      </p:sp>
      <p:sp>
        <p:nvSpPr>
          <p:cNvPr id="33797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379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F2286EB-D46B-46F4-8B37-1D76F98EC7DD}" type="slidenum">
              <a:rPr lang="en-US" sz="1200" smtClean="0">
                <a:solidFill>
                  <a:schemeClr val="tx1"/>
                </a:solidFill>
              </a:rPr>
              <a:pPr/>
              <a:t>35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3799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863" y="1600200"/>
            <a:ext cx="338137" cy="48006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Photo negative of LoG output.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856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3200" smtClean="0"/>
              <a:t>Space Variant Retinal Edge Detection</a:t>
            </a:r>
          </a:p>
        </p:txBody>
      </p:sp>
      <p:sp>
        <p:nvSpPr>
          <p:cNvPr id="3482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482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F52B139-C85A-4186-9B38-CEC696536F6D}" type="slidenum">
              <a:rPr lang="en-US" sz="1200" smtClean="0">
                <a:solidFill>
                  <a:schemeClr val="tx1"/>
                </a:solidFill>
              </a:rPr>
              <a:pPr/>
              <a:t>36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4822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863" y="1600200"/>
            <a:ext cx="338137" cy="48006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Photo negative of LoG output.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856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pPr algn="ctr"/>
            <a:r>
              <a:rPr lang="en-US" sz="2800" smtClean="0"/>
              <a:t>The Retinal Transform Minimizes Data Bandwidth</a:t>
            </a:r>
          </a:p>
        </p:txBody>
      </p:sp>
      <p:sp>
        <p:nvSpPr>
          <p:cNvPr id="35844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584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186049E5-571D-496B-B3DF-0C95A2F472AE}" type="slidenum">
              <a:rPr lang="en-US" sz="1200" smtClean="0">
                <a:solidFill>
                  <a:schemeClr val="tx1"/>
                </a:solidFill>
              </a:rPr>
              <a:pPr/>
              <a:t>37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5846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863" y="1600200"/>
            <a:ext cx="338137" cy="4800600"/>
          </a:xfrm>
          <a:prstGeom prst="rect">
            <a:avLst/>
          </a:prstGeom>
          <a:noFill/>
        </p:spPr>
        <p:txBody>
          <a:bodyPr vert="vert">
            <a:spAutoFit/>
          </a:bodyPr>
          <a:lstStyle/>
          <a:p>
            <a:pPr>
              <a:defRPr/>
            </a:pPr>
            <a:r>
              <a:rPr lang="en-US" sz="1000" dirty="0"/>
              <a:t>Louis </a:t>
            </a:r>
            <a:r>
              <a:rPr lang="en-US" sz="1000" dirty="0" err="1"/>
              <a:t>Boilly</a:t>
            </a:r>
            <a:r>
              <a:rPr lang="en-US" sz="1000" dirty="0"/>
              <a:t> (1761-1845) Thirty-Six Faces of Expression. Photo negative of LoG output.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13" y="4000500"/>
            <a:ext cx="620712" cy="454025"/>
          </a:xfrm>
          <a:prstGeom prst="rect">
            <a:avLst/>
          </a:prstGeom>
          <a:effectLst>
            <a:outerShdw blurRad="50800" dist="114300" dir="8100000" algn="tr" rotWithShape="0">
              <a:prstClr val="black">
                <a:alpha val="67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13" y="4575175"/>
            <a:ext cx="185737" cy="185738"/>
          </a:xfrm>
          <a:prstGeom prst="rect">
            <a:avLst/>
          </a:prstGeom>
          <a:effectLst>
            <a:outerShdw blurRad="50800" dist="1143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3" name="Rectangle 8"/>
          <p:cNvSpPr txBox="1">
            <a:spLocks noChangeArrowheads="1"/>
          </p:cNvSpPr>
          <p:nvPr/>
        </p:nvSpPr>
        <p:spPr bwMode="auto">
          <a:xfrm>
            <a:off x="6259513" y="2500313"/>
            <a:ext cx="2513012" cy="1385887"/>
          </a:xfrm>
          <a:prstGeom prst="rect">
            <a:avLst/>
          </a:prstGeom>
          <a:solidFill>
            <a:srgbClr val="FFFF99"/>
          </a:solidFill>
          <a:effectLst>
            <a:outerShdw blurRad="50800" dist="114300" dir="8100000" algn="tr" rotWithShape="0">
              <a:prstClr val="black">
                <a:alpha val="67000"/>
              </a:prstClr>
            </a:outerShdw>
          </a:effectLst>
        </p:spPr>
        <p:txBody>
          <a:bodyPr lIns="92000" tIns="46000" rIns="92000" bIns="46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1400" dirty="0" smtClean="0">
                <a:latin typeface="Comic Sans MS" pitchFamily="66" charset="0"/>
              </a:rPr>
              <a:t>This is the reduction in size from the full image to a compact multiresolution representation including the fovea (the disk) and the periphery.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AD4AB22-F5CC-4097-AF40-F366F09AD4E0}" type="slidenum">
              <a:rPr lang="en-US" sz="1200" smtClean="0">
                <a:solidFill>
                  <a:schemeClr val="tx1"/>
                </a:solidFill>
              </a:rPr>
              <a:pPr/>
              <a:t>38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20484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20485" name="Picture 6" descr="retinal mosaic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93900"/>
            <a:ext cx="34798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143000"/>
            <a:ext cx="7772400" cy="723900"/>
          </a:xfrm>
        </p:spPr>
        <p:txBody>
          <a:bodyPr/>
          <a:lstStyle/>
          <a:p>
            <a:r>
              <a:rPr lang="en-US" smtClean="0"/>
              <a:t>Retinal Mosaic</a:t>
            </a:r>
          </a:p>
        </p:txBody>
      </p:sp>
      <p:sp>
        <p:nvSpPr>
          <p:cNvPr id="20487" name="Text Box 3"/>
          <p:cNvSpPr txBox="1">
            <a:spLocks noChangeArrowheads="1"/>
          </p:cNvSpPr>
          <p:nvPr/>
        </p:nvSpPr>
        <p:spPr bwMode="auto">
          <a:xfrm>
            <a:off x="4987925" y="5311775"/>
            <a:ext cx="355600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600" dirty="0" err="1"/>
              <a:t>Cepko</a:t>
            </a:r>
            <a:r>
              <a:rPr lang="en-US" sz="1600" dirty="0"/>
              <a:t>, Connie, “Giving in to the blues”,</a:t>
            </a:r>
          </a:p>
          <a:p>
            <a:r>
              <a:rPr lang="en-US" sz="1600" i="1" dirty="0"/>
              <a:t>Nature Genetics</a:t>
            </a:r>
            <a:r>
              <a:rPr lang="en-US" sz="1600" dirty="0"/>
              <a:t>,  24, 99 - 100 (2000) </a:t>
            </a:r>
          </a:p>
          <a:p>
            <a:r>
              <a:rPr lang="en-US" sz="1600" dirty="0"/>
              <a:t>cepko@genetics.med.harvard.edu</a:t>
            </a:r>
          </a:p>
        </p:txBody>
      </p:sp>
      <p:pic>
        <p:nvPicPr>
          <p:cNvPr id="20488" name="Picture 5" descr="cone mosaic (large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882775"/>
            <a:ext cx="3090862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 txBox="1">
            <a:spLocks noChangeArrowheads="1"/>
          </p:cNvSpPr>
          <p:nvPr/>
        </p:nvSpPr>
        <p:spPr bwMode="auto">
          <a:xfrm>
            <a:off x="5703094" y="1093539"/>
            <a:ext cx="1979612" cy="739229"/>
          </a:xfrm>
          <a:prstGeom prst="rect">
            <a:avLst/>
          </a:prstGeom>
          <a:solidFill>
            <a:srgbClr val="FFFF99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2000" tIns="46000" rIns="92000" bIns="4600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1400" dirty="0" smtClean="0">
                <a:latin typeface="Comic Sans MS" pitchFamily="66" charset="0"/>
              </a:rPr>
              <a:t>Human retina: #(R+G) receptors = 10 X #B receptors</a:t>
            </a:r>
          </a:p>
        </p:txBody>
      </p:sp>
    </p:spTree>
    <p:extLst>
      <p:ext uri="{BB962C8B-B14F-4D97-AF65-F5344CB8AC3E}">
        <p14:creationId xmlns:p14="http://schemas.microsoft.com/office/powerpoint/2010/main" val="31877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2"/>
          <p:cNvSpPr>
            <a:spLocks noGrp="1"/>
          </p:cNvSpPr>
          <p:nvPr>
            <p:ph type="dt" sz="quarter" idx="10"/>
          </p:nvPr>
        </p:nvSpPr>
        <p:spPr bwMode="auto">
          <a:xfrm>
            <a:off x="381000" y="6327775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6858000" y="6327775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881FAA4-A00C-4E96-AF43-4D2FB1772055}" type="slidenum">
              <a:rPr lang="en-US" sz="1200" smtClean="0">
                <a:solidFill>
                  <a:schemeClr val="tx1"/>
                </a:solidFill>
              </a:rPr>
              <a:pPr/>
              <a:t>39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6868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2906713" y="6327775"/>
            <a:ext cx="332263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36869" name="Picture 35" descr="DS_All_2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2463"/>
          <a:stretch>
            <a:fillRect/>
          </a:stretch>
        </p:blipFill>
        <p:spPr bwMode="auto">
          <a:xfrm>
            <a:off x="574675" y="1143000"/>
            <a:ext cx="7989888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480508"/>
            <a:ext cx="2573338" cy="1385560"/>
          </a:xfrm>
          <a:noFill/>
        </p:spPr>
        <p:txBody>
          <a:bodyPr wrap="square">
            <a:spAutoFit/>
          </a:bodyPr>
          <a:lstStyle/>
          <a:p>
            <a:r>
              <a:rPr lang="en-US" sz="2800" dirty="0" smtClean="0"/>
              <a:t>Pixelization of Color Images:</a:t>
            </a:r>
            <a:br>
              <a:rPr lang="en-US" sz="2800" dirty="0" smtClean="0"/>
            </a:br>
            <a:r>
              <a:rPr lang="en-US" sz="2800" dirty="0" smtClean="0"/>
              <a:t>All Bands Equal</a:t>
            </a:r>
          </a:p>
        </p:txBody>
      </p:sp>
      <p:sp>
        <p:nvSpPr>
          <p:cNvPr id="36871" name="Text Box 19"/>
          <p:cNvSpPr txBox="1">
            <a:spLocks noChangeArrowheads="1"/>
          </p:cNvSpPr>
          <p:nvPr/>
        </p:nvSpPr>
        <p:spPr bwMode="auto">
          <a:xfrm>
            <a:off x="1219200" y="176834"/>
            <a:ext cx="1887538" cy="5175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L – downsample factor</a:t>
            </a:r>
          </a:p>
          <a:p>
            <a:r>
              <a:rPr lang="en-US"/>
              <a:t>R – information content</a:t>
            </a:r>
          </a:p>
        </p:txBody>
      </p:sp>
      <p:sp>
        <p:nvSpPr>
          <p:cNvPr id="36872" name="TextBox 1"/>
          <p:cNvSpPr txBox="1">
            <a:spLocks noChangeArrowheads="1"/>
          </p:cNvSpPr>
          <p:nvPr/>
        </p:nvSpPr>
        <p:spPr bwMode="auto">
          <a:xfrm>
            <a:off x="5791200" y="6448425"/>
            <a:ext cx="2697163" cy="2159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800"/>
              <a:t>Photo:  R. A. Peters II, 1998, The Lake, Central Park, NYC.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Classes\EECE253\Fall 2011\Graphics\Pixel_geometry_01_Pen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19200"/>
            <a:ext cx="47148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6FFA1D1-F5FC-468A-8089-38C94A6C766B}" type="slidenum">
              <a:rPr lang="en-US" sz="1200" smtClean="0">
                <a:solidFill>
                  <a:schemeClr val="tx1"/>
                </a:solidFill>
              </a:rPr>
              <a:pPr/>
              <a:t>4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212850"/>
            <a:ext cx="1752600" cy="290195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  <a:effectLst>
            <a:outerShdw blurRad="38100"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en-US" smtClean="0"/>
              <a:t>Color Images on a CRT or LCD Display</a:t>
            </a:r>
          </a:p>
        </p:txBody>
      </p:sp>
      <p:sp>
        <p:nvSpPr>
          <p:cNvPr id="9223" name="TextBox 1"/>
          <p:cNvSpPr txBox="1">
            <a:spLocks noChangeArrowheads="1"/>
          </p:cNvSpPr>
          <p:nvPr/>
        </p:nvSpPr>
        <p:spPr bwMode="auto">
          <a:xfrm>
            <a:off x="533400" y="4333875"/>
            <a:ext cx="3429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Photographs of various displays, showing various pixel geometries.  Clockwise from top left, a standard definition CRT television, a CRT computer monitor, a laptop LCD, and the OLPC XO-1 LCD display.  [Peter Halasz (user:Pengo), Wikipedia, </a:t>
            </a:r>
            <a:r>
              <a:rPr lang="en-US">
                <a:hlinkClick r:id="rId3"/>
              </a:rPr>
              <a:t>http://en.wikipedia.org/wiki/Pixel_geometry</a:t>
            </a:r>
            <a:r>
              <a:rPr lang="en-US"/>
              <a:t>]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7F0F1F6-D98B-4697-A877-80F47CFCB4FC}" type="slidenum">
              <a:rPr lang="en-US" sz="1200" smtClean="0">
                <a:solidFill>
                  <a:schemeClr val="tx1"/>
                </a:solidFill>
              </a:rPr>
              <a:pPr/>
              <a:t>40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7892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37893" name="Picture 6" descr="DS_RGBA_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2463"/>
          <a:stretch>
            <a:fillRect/>
          </a:stretch>
        </p:blipFill>
        <p:spPr bwMode="auto">
          <a:xfrm>
            <a:off x="574675" y="1143000"/>
            <a:ext cx="7989888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480508"/>
            <a:ext cx="2667000" cy="1385560"/>
          </a:xfrm>
          <a:noFill/>
        </p:spPr>
        <p:txBody>
          <a:bodyPr>
            <a:spAutoFit/>
          </a:bodyPr>
          <a:lstStyle/>
          <a:p>
            <a:r>
              <a:rPr lang="en-US" sz="2800" dirty="0" smtClean="0"/>
              <a:t>16</a:t>
            </a:r>
            <a:r>
              <a:rPr lang="en-US" sz="2800" dirty="0" smtClean="0">
                <a:cs typeface="Times New Roman" pitchFamily="18" charset="0"/>
              </a:rPr>
              <a:t>×</a:t>
            </a:r>
            <a:r>
              <a:rPr lang="en-US" sz="2800" dirty="0" smtClean="0"/>
              <a:t> Pixelization of Color Images:</a:t>
            </a:r>
            <a:br>
              <a:rPr lang="en-US" sz="2800" dirty="0" smtClean="0"/>
            </a:br>
            <a:r>
              <a:rPr lang="en-US" sz="2800" dirty="0" smtClean="0"/>
              <a:t>R, G, &amp; B Bands</a:t>
            </a:r>
          </a:p>
        </p:txBody>
      </p:sp>
      <p:sp>
        <p:nvSpPr>
          <p:cNvPr id="37896" name="TextBox 7"/>
          <p:cNvSpPr txBox="1">
            <a:spLocks noChangeArrowheads="1"/>
          </p:cNvSpPr>
          <p:nvPr/>
        </p:nvSpPr>
        <p:spPr bwMode="auto">
          <a:xfrm>
            <a:off x="5791200" y="6448425"/>
            <a:ext cx="2697163" cy="2159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800"/>
              <a:t>Photo:  R. A. Peters II, 1998, The Lake, Central Park, NYC.</a:t>
            </a: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1219200" y="176834"/>
            <a:ext cx="1887538" cy="5175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L – downsample factor</a:t>
            </a:r>
          </a:p>
          <a:p>
            <a:r>
              <a:rPr lang="en-US"/>
              <a:t>R – information 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B0234C77-3904-45F6-829A-D1F09161EB7C}" type="slidenum">
              <a:rPr lang="en-US" sz="1200" smtClean="0">
                <a:solidFill>
                  <a:schemeClr val="tx1"/>
                </a:solidFill>
              </a:rPr>
              <a:pPr/>
              <a:t>41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8916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3891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1752600"/>
            <a:ext cx="6002337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58850"/>
            <a:ext cx="8229600" cy="641350"/>
          </a:xfrm>
        </p:spPr>
        <p:txBody>
          <a:bodyPr/>
          <a:lstStyle/>
          <a:p>
            <a:r>
              <a:rPr lang="en-US" smtClean="0"/>
              <a:t>Visual Areas in the Brain</a:t>
            </a:r>
          </a:p>
        </p:txBody>
      </p:sp>
      <p:sp>
        <p:nvSpPr>
          <p:cNvPr id="38919" name="Line 25"/>
          <p:cNvSpPr>
            <a:spLocks noChangeShapeType="1"/>
          </p:cNvSpPr>
          <p:nvPr/>
        </p:nvSpPr>
        <p:spPr bwMode="auto">
          <a:xfrm>
            <a:off x="457200" y="1676400"/>
            <a:ext cx="495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0" name="TextBox 2"/>
          <p:cNvSpPr txBox="1">
            <a:spLocks noChangeArrowheads="1"/>
          </p:cNvSpPr>
          <p:nvPr/>
        </p:nvSpPr>
        <p:spPr bwMode="auto">
          <a:xfrm>
            <a:off x="352425" y="2486025"/>
            <a:ext cx="2151063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tabLst>
                <a:tab pos="342900" algn="l"/>
              </a:tabLst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tabLst>
                <a:tab pos="342900" algn="l"/>
              </a:tabLst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tabLst>
                <a:tab pos="342900" algn="l"/>
              </a:tabLst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tabLst>
                <a:tab pos="342900" algn="l"/>
              </a:tabLst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tabLst>
                <a:tab pos="342900" algn="l"/>
              </a:tabLst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Retina: center-surround color feature detectors</a:t>
            </a:r>
          </a:p>
          <a:p>
            <a:pPr eaLnBrk="1" hangingPunct="1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LGN: (lateral geniculate nucleus) relay to V1; audio attention</a:t>
            </a:r>
          </a:p>
          <a:p>
            <a:pPr eaLnBrk="1" hangingPunct="1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V1:	selective spatiotemporal filters</a:t>
            </a:r>
          </a:p>
          <a:p>
            <a:pPr eaLnBrk="1" hangingPunct="1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V2:	feature aggregation</a:t>
            </a:r>
          </a:p>
          <a:p>
            <a:pPr eaLnBrk="1" hangingPunct="1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V3:	visual attention</a:t>
            </a:r>
          </a:p>
          <a:p>
            <a:pPr eaLnBrk="1" hangingPunct="1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IT:	(Inferior temporal gyrus) complex object features</a:t>
            </a: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6629400" y="5868988"/>
            <a:ext cx="2079625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Graphic from M. Lewicky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69F902C-F929-4D04-B15D-460E8A75E6CB}" type="slidenum">
              <a:rPr lang="en-US" sz="1200" smtClean="0">
                <a:solidFill>
                  <a:schemeClr val="tx1"/>
                </a:solidFill>
              </a:rPr>
              <a:pPr/>
              <a:t>42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39940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77925"/>
            <a:ext cx="7696200" cy="579438"/>
          </a:xfrm>
        </p:spPr>
        <p:txBody>
          <a:bodyPr>
            <a:spAutoFit/>
          </a:bodyPr>
          <a:lstStyle/>
          <a:p>
            <a:r>
              <a:rPr lang="en-US" sz="3200" smtClean="0"/>
              <a:t>In the Brain: from RGB to LHS </a:t>
            </a:r>
          </a:p>
        </p:txBody>
      </p:sp>
      <p:pic>
        <p:nvPicPr>
          <p:cNvPr id="39942" name="Picture 3" descr="receptors_perception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885950"/>
            <a:ext cx="7056438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 Box 4"/>
          <p:cNvSpPr txBox="1">
            <a:spLocks noChangeArrowheads="1"/>
          </p:cNvSpPr>
          <p:nvPr/>
        </p:nvSpPr>
        <p:spPr bwMode="auto">
          <a:xfrm>
            <a:off x="822325" y="2370138"/>
            <a:ext cx="396875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latin typeface="Arial" charset="0"/>
              </a:rPr>
              <a:t>luminance</a:t>
            </a:r>
          </a:p>
        </p:txBody>
      </p:sp>
      <p:sp>
        <p:nvSpPr>
          <p:cNvPr id="39944" name="Text Box 5"/>
          <p:cNvSpPr txBox="1">
            <a:spLocks noChangeArrowheads="1"/>
          </p:cNvSpPr>
          <p:nvPr/>
        </p:nvSpPr>
        <p:spPr bwMode="auto">
          <a:xfrm>
            <a:off x="822325" y="3768725"/>
            <a:ext cx="396875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latin typeface="Arial" charset="0"/>
              </a:rPr>
              <a:t>hue</a:t>
            </a:r>
          </a:p>
        </p:txBody>
      </p:sp>
      <p:sp>
        <p:nvSpPr>
          <p:cNvPr id="39945" name="Text Box 6"/>
          <p:cNvSpPr txBox="1">
            <a:spLocks noChangeArrowheads="1"/>
          </p:cNvSpPr>
          <p:nvPr/>
        </p:nvSpPr>
        <p:spPr bwMode="auto">
          <a:xfrm>
            <a:off x="822325" y="4594225"/>
            <a:ext cx="396875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>
                <a:latin typeface="Arial" charset="0"/>
              </a:rPr>
              <a:t>saturation</a:t>
            </a:r>
          </a:p>
        </p:txBody>
      </p:sp>
      <p:sp>
        <p:nvSpPr>
          <p:cNvPr id="39946" name="Text Box 7"/>
          <p:cNvSpPr txBox="1">
            <a:spLocks noChangeArrowheads="1"/>
          </p:cNvSpPr>
          <p:nvPr/>
        </p:nvSpPr>
        <p:spPr bwMode="auto">
          <a:xfrm>
            <a:off x="2438400" y="5638800"/>
            <a:ext cx="1597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600">
                <a:latin typeface="Arial" charset="0"/>
              </a:rPr>
              <a:t>photo receptors</a:t>
            </a:r>
          </a:p>
        </p:txBody>
      </p:sp>
      <p:sp>
        <p:nvSpPr>
          <p:cNvPr id="39947" name="Text Box 8"/>
          <p:cNvSpPr txBox="1">
            <a:spLocks noChangeArrowheads="1"/>
          </p:cNvSpPr>
          <p:nvPr/>
        </p:nvSpPr>
        <p:spPr bwMode="auto">
          <a:xfrm>
            <a:off x="1371600" y="5638800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600">
                <a:latin typeface="Arial" charset="0"/>
              </a:rPr>
              <a:t>brain</a:t>
            </a:r>
          </a:p>
        </p:txBody>
      </p:sp>
      <p:sp>
        <p:nvSpPr>
          <p:cNvPr id="39948" name="Text Box 9"/>
          <p:cNvSpPr txBox="1">
            <a:spLocks noChangeArrowheads="1"/>
          </p:cNvSpPr>
          <p:nvPr/>
        </p:nvSpPr>
        <p:spPr bwMode="auto">
          <a:xfrm>
            <a:off x="3810000" y="2330450"/>
            <a:ext cx="4210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800">
                <a:latin typeface="Arial" charset="0"/>
              </a:rPr>
              <a:t>The eye has 3 types of photoreceptors: </a:t>
            </a:r>
          </a:p>
          <a:p>
            <a:r>
              <a:rPr lang="en-US" sz="1800">
                <a:latin typeface="Arial" charset="0"/>
              </a:rPr>
              <a:t>sensitive to red, green, or blue light.</a:t>
            </a:r>
          </a:p>
        </p:txBody>
      </p:sp>
      <p:sp>
        <p:nvSpPr>
          <p:cNvPr id="39949" name="Text Box 10"/>
          <p:cNvSpPr txBox="1">
            <a:spLocks noChangeArrowheads="1"/>
          </p:cNvSpPr>
          <p:nvPr/>
        </p:nvSpPr>
        <p:spPr bwMode="auto">
          <a:xfrm>
            <a:off x="3810000" y="4921250"/>
            <a:ext cx="449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800">
                <a:latin typeface="Arial" charset="0"/>
              </a:rPr>
              <a:t>The brain transforms RGB into separate brightness and color channels (</a:t>
            </a:r>
            <a:r>
              <a:rPr lang="en-US" sz="1800" i="1">
                <a:latin typeface="Arial" charset="0"/>
              </a:rPr>
              <a:t>e.g.</a:t>
            </a:r>
            <a:r>
              <a:rPr lang="en-US" sz="1800">
                <a:latin typeface="Arial" charset="0"/>
              </a:rPr>
              <a:t>, LHS).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6868FF1-71B4-4A6C-95C7-7A8E8BB92FF2}" type="slidenum">
              <a:rPr lang="en-US" sz="1200" smtClean="0">
                <a:solidFill>
                  <a:schemeClr val="tx1"/>
                </a:solidFill>
              </a:rPr>
              <a:pPr/>
              <a:t>43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0964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40965" name="Picture 5" descr="DS_Lum_2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2463"/>
          <a:stretch>
            <a:fillRect/>
          </a:stretch>
        </p:blipFill>
        <p:spPr bwMode="auto">
          <a:xfrm>
            <a:off x="585216" y="1143000"/>
            <a:ext cx="7989888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1371600" y="304800"/>
            <a:ext cx="1904689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L – downsample factor</a:t>
            </a:r>
          </a:p>
          <a:p>
            <a:r>
              <a:rPr lang="en-US" dirty="0"/>
              <a:t>R – information content</a:t>
            </a:r>
          </a:p>
        </p:txBody>
      </p:sp>
      <p:sp>
        <p:nvSpPr>
          <p:cNvPr id="40968" name="TextBox 7"/>
          <p:cNvSpPr txBox="1">
            <a:spLocks noChangeArrowheads="1"/>
          </p:cNvSpPr>
          <p:nvPr/>
        </p:nvSpPr>
        <p:spPr bwMode="auto">
          <a:xfrm>
            <a:off x="5791200" y="6448425"/>
            <a:ext cx="2697163" cy="2159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800"/>
              <a:t>Photo:  R. A. Peters II, 1998, The Lake, Central Park, NYC.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480508"/>
            <a:ext cx="2667000" cy="1385560"/>
          </a:xfrm>
          <a:noFill/>
        </p:spPr>
        <p:txBody>
          <a:bodyPr>
            <a:spAutoFit/>
          </a:bodyPr>
          <a:lstStyle/>
          <a:p>
            <a:r>
              <a:rPr lang="en-US" sz="2800" dirty="0" smtClean="0"/>
              <a:t>16</a:t>
            </a:r>
            <a:r>
              <a:rPr lang="en-US" sz="2800" dirty="0" smtClean="0">
                <a:cs typeface="Times New Roman" pitchFamily="18" charset="0"/>
              </a:rPr>
              <a:t>×</a:t>
            </a:r>
            <a:r>
              <a:rPr lang="en-US" sz="2800" dirty="0" smtClean="0"/>
              <a:t> Pixelization of Color Images:</a:t>
            </a:r>
            <a:br>
              <a:rPr lang="en-US" sz="2800" dirty="0" smtClean="0"/>
            </a:br>
            <a:r>
              <a:rPr lang="en-US" sz="2800" dirty="0" smtClean="0"/>
              <a:t>Luminance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688F500-5012-42C5-8319-2C8C7585DE27}" type="slidenum">
              <a:rPr lang="en-US" sz="1200" smtClean="0">
                <a:solidFill>
                  <a:schemeClr val="tx1"/>
                </a:solidFill>
              </a:rPr>
              <a:pPr/>
              <a:t>44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1988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41989" name="Picture 5" descr="DS_Chr_2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2463"/>
          <a:stretch>
            <a:fillRect/>
          </a:stretch>
        </p:blipFill>
        <p:spPr bwMode="auto">
          <a:xfrm>
            <a:off x="585216" y="1143000"/>
            <a:ext cx="7989888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 Box 6"/>
          <p:cNvSpPr txBox="1">
            <a:spLocks noChangeArrowheads="1"/>
          </p:cNvSpPr>
          <p:nvPr/>
        </p:nvSpPr>
        <p:spPr bwMode="auto">
          <a:xfrm>
            <a:off x="1371600" y="304800"/>
            <a:ext cx="1904689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L – downsample factor</a:t>
            </a:r>
          </a:p>
          <a:p>
            <a:r>
              <a:rPr lang="en-US" dirty="0"/>
              <a:t>R – information content</a:t>
            </a:r>
          </a:p>
        </p:txBody>
      </p:sp>
      <p:sp>
        <p:nvSpPr>
          <p:cNvPr id="41992" name="TextBox 7"/>
          <p:cNvSpPr txBox="1">
            <a:spLocks noChangeArrowheads="1"/>
          </p:cNvSpPr>
          <p:nvPr/>
        </p:nvSpPr>
        <p:spPr bwMode="auto">
          <a:xfrm>
            <a:off x="5791200" y="6448425"/>
            <a:ext cx="2697163" cy="2159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800"/>
              <a:t>Photo:  R. A. Peters II, 1998, The Lake, Central Park, NYC.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265065"/>
            <a:ext cx="2667000" cy="1816447"/>
          </a:xfrm>
          <a:noFill/>
        </p:spPr>
        <p:txBody>
          <a:bodyPr>
            <a:spAutoFit/>
          </a:bodyPr>
          <a:lstStyle/>
          <a:p>
            <a:r>
              <a:rPr lang="en-US" sz="2800" dirty="0" smtClean="0"/>
              <a:t>16</a:t>
            </a:r>
            <a:r>
              <a:rPr lang="en-US" sz="2800" dirty="0" smtClean="0">
                <a:cs typeface="Times New Roman" pitchFamily="18" charset="0"/>
              </a:rPr>
              <a:t>×</a:t>
            </a:r>
            <a:r>
              <a:rPr lang="en-US" sz="2800" dirty="0" smtClean="0"/>
              <a:t> Pixelization of Color Images:</a:t>
            </a:r>
            <a:br>
              <a:rPr lang="en-US" sz="2800" dirty="0" smtClean="0"/>
            </a:br>
            <a:r>
              <a:rPr lang="en-US" sz="2800" dirty="0" smtClean="0"/>
              <a:t>Chrominance (H+S)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2B9B5D3A-1B03-42A0-A73F-BABDA7DBFA78}" type="slidenum">
              <a:rPr lang="en-US" sz="1200" smtClean="0">
                <a:solidFill>
                  <a:schemeClr val="tx1"/>
                </a:solidFill>
              </a:rPr>
              <a:pPr/>
              <a:t>45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3012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43013" name="Picture 10" descr="DS_RGBALC_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2463"/>
          <a:stretch>
            <a:fillRect/>
          </a:stretch>
        </p:blipFill>
        <p:spPr bwMode="auto">
          <a:xfrm>
            <a:off x="581817" y="1143000"/>
            <a:ext cx="7991856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Rectangle 6"/>
          <p:cNvSpPr>
            <a:spLocks noChangeArrowheads="1"/>
          </p:cNvSpPr>
          <p:nvPr/>
        </p:nvSpPr>
        <p:spPr bwMode="auto">
          <a:xfrm rot="-5400000">
            <a:off x="-860425" y="3406775"/>
            <a:ext cx="2667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>
            <a:spAutoFit/>
          </a:bodyPr>
          <a:lstStyle/>
          <a:p>
            <a:r>
              <a:rPr lang="en-US" sz="2600"/>
              <a:t>16</a:t>
            </a:r>
            <a:r>
              <a:rPr lang="en-US" sz="2600">
                <a:cs typeface="Times New Roman" pitchFamily="18" charset="0"/>
              </a:rPr>
              <a:t>×</a:t>
            </a:r>
            <a:r>
              <a:rPr lang="en-US" sz="2600"/>
              <a:t> Pixelization</a:t>
            </a:r>
          </a:p>
        </p:txBody>
      </p:sp>
      <p:sp>
        <p:nvSpPr>
          <p:cNvPr id="43015" name="Text Box 8"/>
          <p:cNvSpPr txBox="1">
            <a:spLocks noChangeArrowheads="1"/>
          </p:cNvSpPr>
          <p:nvPr/>
        </p:nvSpPr>
        <p:spPr bwMode="auto">
          <a:xfrm>
            <a:off x="1371600" y="304800"/>
            <a:ext cx="1904689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L – downsampled band</a:t>
            </a:r>
          </a:p>
          <a:p>
            <a:r>
              <a:rPr lang="en-US" dirty="0"/>
              <a:t>R – information content</a:t>
            </a:r>
          </a:p>
        </p:txBody>
      </p:sp>
      <p:sp>
        <p:nvSpPr>
          <p:cNvPr id="43016" name="TextBox 7"/>
          <p:cNvSpPr txBox="1">
            <a:spLocks noChangeArrowheads="1"/>
          </p:cNvSpPr>
          <p:nvPr/>
        </p:nvSpPr>
        <p:spPr bwMode="auto">
          <a:xfrm>
            <a:off x="5791200" y="6448425"/>
            <a:ext cx="2697163" cy="2159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800"/>
              <a:t>Photo:  R. A. Peters II, 1998, The Lake, Central Park, NYC.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29ED1DF-709D-456C-892A-0BDFFFC85B24}" type="slidenum">
              <a:rPr lang="en-US" sz="1200" smtClean="0">
                <a:solidFill>
                  <a:schemeClr val="tx1"/>
                </a:solidFill>
              </a:rPr>
              <a:pPr/>
              <a:t>46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44037" name="Picture 16" descr="DS_RGBALC_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2463"/>
          <a:stretch>
            <a:fillRect/>
          </a:stretch>
        </p:blipFill>
        <p:spPr bwMode="auto">
          <a:xfrm>
            <a:off x="581817" y="1143000"/>
            <a:ext cx="7991856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Rectangle 3"/>
          <p:cNvSpPr>
            <a:spLocks noChangeArrowheads="1"/>
          </p:cNvSpPr>
          <p:nvPr/>
        </p:nvSpPr>
        <p:spPr bwMode="auto">
          <a:xfrm rot="-5400000">
            <a:off x="-860425" y="3406775"/>
            <a:ext cx="2667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>
            <a:spAutoFit/>
          </a:bodyPr>
          <a:lstStyle/>
          <a:p>
            <a:r>
              <a:rPr lang="en-US" sz="2600"/>
              <a:t>16</a:t>
            </a:r>
            <a:r>
              <a:rPr lang="en-US" sz="2600">
                <a:cs typeface="Times New Roman" pitchFamily="18" charset="0"/>
              </a:rPr>
              <a:t>×</a:t>
            </a:r>
            <a:r>
              <a:rPr lang="en-US" sz="2600"/>
              <a:t> Pixelization</a:t>
            </a:r>
          </a:p>
        </p:txBody>
      </p:sp>
      <p:sp>
        <p:nvSpPr>
          <p:cNvPr id="44039" name="Text Box 4"/>
          <p:cNvSpPr txBox="1">
            <a:spLocks noChangeArrowheads="1"/>
          </p:cNvSpPr>
          <p:nvPr/>
        </p:nvSpPr>
        <p:spPr bwMode="auto">
          <a:xfrm>
            <a:off x="1371600" y="304800"/>
            <a:ext cx="1904689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L – downsampled band</a:t>
            </a:r>
          </a:p>
          <a:p>
            <a:r>
              <a:rPr lang="en-US" dirty="0"/>
              <a:t>R – information content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0" y="2386013"/>
            <a:ext cx="2819400" cy="1905000"/>
            <a:chOff x="3048000" y="2386013"/>
            <a:chExt cx="2819400" cy="1905000"/>
          </a:xfrm>
        </p:grpSpPr>
        <p:sp>
          <p:nvSpPr>
            <p:cNvPr id="44042" name="Text Box 5"/>
            <p:cNvSpPr txBox="1">
              <a:spLocks noChangeArrowheads="1"/>
            </p:cNvSpPr>
            <p:nvPr/>
          </p:nvSpPr>
          <p:spPr bwMode="auto">
            <a:xfrm>
              <a:off x="3581400" y="2995613"/>
              <a:ext cx="1905000" cy="73025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38100" dist="107763" dir="27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dirty="0"/>
                <a:t>These 4 images all have the same amount of digital information…</a:t>
              </a:r>
            </a:p>
          </p:txBody>
        </p:sp>
        <p:sp>
          <p:nvSpPr>
            <p:cNvPr id="44043" name="AutoShape 7"/>
            <p:cNvSpPr>
              <a:spLocks noChangeArrowheads="1"/>
            </p:cNvSpPr>
            <p:nvPr/>
          </p:nvSpPr>
          <p:spPr bwMode="auto">
            <a:xfrm rot="16200000">
              <a:off x="4267200" y="2538413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99"/>
            </a:solidFill>
            <a:ln>
              <a:noFill/>
            </a:ln>
            <a:effectLst>
              <a:outerShdw blurRad="38100" dist="107763" dir="27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044" name="AutoShape 8"/>
            <p:cNvSpPr>
              <a:spLocks noChangeArrowheads="1"/>
            </p:cNvSpPr>
            <p:nvPr/>
          </p:nvSpPr>
          <p:spPr bwMode="auto">
            <a:xfrm rot="2700000">
              <a:off x="5486400" y="3833813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99"/>
            </a:solidFill>
            <a:ln>
              <a:noFill/>
            </a:ln>
            <a:effectLst>
              <a:outerShdw blurRad="38100" dist="107763" dir="27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045" name="AutoShape 9"/>
            <p:cNvSpPr>
              <a:spLocks noChangeArrowheads="1"/>
            </p:cNvSpPr>
            <p:nvPr/>
          </p:nvSpPr>
          <p:spPr bwMode="auto">
            <a:xfrm rot="5400000">
              <a:off x="4267200" y="3910013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99"/>
            </a:solidFill>
            <a:ln>
              <a:noFill/>
            </a:ln>
            <a:effectLst>
              <a:outerShdw blurRad="38100" dist="107763" dir="27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046" name="AutoShape 10"/>
            <p:cNvSpPr>
              <a:spLocks noChangeArrowheads="1"/>
            </p:cNvSpPr>
            <p:nvPr/>
          </p:nvSpPr>
          <p:spPr bwMode="auto">
            <a:xfrm rot="8100000">
              <a:off x="3048000" y="3833813"/>
              <a:ext cx="533400" cy="2286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99"/>
            </a:solidFill>
            <a:ln>
              <a:noFill/>
            </a:ln>
            <a:effectLst>
              <a:outerShdw blurRad="38100" dist="107763" dir="27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4041" name="TextBox 13"/>
          <p:cNvSpPr txBox="1">
            <a:spLocks noChangeArrowheads="1"/>
          </p:cNvSpPr>
          <p:nvPr/>
        </p:nvSpPr>
        <p:spPr bwMode="auto">
          <a:xfrm>
            <a:off x="5791200" y="6448425"/>
            <a:ext cx="2697163" cy="2159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800"/>
              <a:t>Photo:  R. A. Peters II, 1998, The Lake, Central Park, NYC.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280CD7C-0B1A-4666-B2C1-7293ABD8696E}" type="slidenum">
              <a:rPr lang="en-US" sz="1200" smtClean="0">
                <a:solidFill>
                  <a:schemeClr val="tx1"/>
                </a:solidFill>
              </a:rPr>
              <a:pPr/>
              <a:t>47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5060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45061" name="Picture 13" descr="DS_RGBALC_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2463"/>
          <a:stretch>
            <a:fillRect/>
          </a:stretch>
        </p:blipFill>
        <p:spPr bwMode="auto">
          <a:xfrm>
            <a:off x="581817" y="1143000"/>
            <a:ext cx="7991856" cy="502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Rectangle 3"/>
          <p:cNvSpPr>
            <a:spLocks noChangeArrowheads="1"/>
          </p:cNvSpPr>
          <p:nvPr/>
        </p:nvSpPr>
        <p:spPr bwMode="auto">
          <a:xfrm rot="-5400000">
            <a:off x="-860425" y="3406775"/>
            <a:ext cx="2667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>
            <a:spAutoFit/>
          </a:bodyPr>
          <a:lstStyle/>
          <a:p>
            <a:r>
              <a:rPr lang="en-US" sz="2600"/>
              <a:t>16</a:t>
            </a:r>
            <a:r>
              <a:rPr lang="en-US" sz="2600">
                <a:cs typeface="Times New Roman" pitchFamily="18" charset="0"/>
              </a:rPr>
              <a:t>×</a:t>
            </a:r>
            <a:r>
              <a:rPr lang="en-US" sz="2600"/>
              <a:t> Pixelization</a:t>
            </a:r>
          </a:p>
        </p:txBody>
      </p:sp>
      <p:sp>
        <p:nvSpPr>
          <p:cNvPr id="45063" name="Text Box 4"/>
          <p:cNvSpPr txBox="1">
            <a:spLocks noChangeArrowheads="1"/>
          </p:cNvSpPr>
          <p:nvPr/>
        </p:nvSpPr>
        <p:spPr bwMode="auto">
          <a:xfrm>
            <a:off x="1371600" y="304800"/>
            <a:ext cx="1904689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L – downsampled band</a:t>
            </a:r>
          </a:p>
          <a:p>
            <a:r>
              <a:rPr lang="en-US" dirty="0"/>
              <a:t>R – information content</a:t>
            </a:r>
          </a:p>
        </p:txBody>
      </p:sp>
      <p:sp>
        <p:nvSpPr>
          <p:cNvPr id="45064" name="Text Box 6"/>
          <p:cNvSpPr txBox="1">
            <a:spLocks noChangeArrowheads="1"/>
          </p:cNvSpPr>
          <p:nvPr/>
        </p:nvSpPr>
        <p:spPr bwMode="auto">
          <a:xfrm>
            <a:off x="3200400" y="3424238"/>
            <a:ext cx="2743200" cy="3048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… but different visual information.</a:t>
            </a:r>
          </a:p>
        </p:txBody>
      </p:sp>
      <p:sp>
        <p:nvSpPr>
          <p:cNvPr id="45065" name="TextBox 8"/>
          <p:cNvSpPr txBox="1">
            <a:spLocks noChangeArrowheads="1"/>
          </p:cNvSpPr>
          <p:nvPr/>
        </p:nvSpPr>
        <p:spPr bwMode="auto">
          <a:xfrm>
            <a:off x="5791200" y="6448425"/>
            <a:ext cx="2697163" cy="2159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800"/>
              <a:t>Photo:  R. A. Peters II, 1998, The Lake, Central Park, NYC.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C7CE381-E9A7-455C-8CD9-E73F1097999F}" type="slidenum">
              <a:rPr lang="en-US" sz="1200" smtClean="0">
                <a:solidFill>
                  <a:schemeClr val="tx1"/>
                </a:solidFill>
              </a:rPr>
              <a:pPr/>
              <a:t>48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46085" name="Picture 14" descr="spectral sensitiv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676400"/>
            <a:ext cx="5937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147763"/>
            <a:ext cx="6400800" cy="579437"/>
          </a:xfrm>
        </p:spPr>
        <p:txBody>
          <a:bodyPr>
            <a:spAutoFit/>
          </a:bodyPr>
          <a:lstStyle/>
          <a:p>
            <a:r>
              <a:rPr lang="en-US" sz="3200" smtClean="0"/>
              <a:t>Color Sensing / Color Perception</a:t>
            </a:r>
          </a:p>
        </p:txBody>
      </p:sp>
      <p:sp>
        <p:nvSpPr>
          <p:cNvPr id="46087" name="Text Box 16"/>
          <p:cNvSpPr txBox="1">
            <a:spLocks noChangeArrowheads="1"/>
          </p:cNvSpPr>
          <p:nvPr/>
        </p:nvSpPr>
        <p:spPr bwMode="auto">
          <a:xfrm>
            <a:off x="381000" y="1801813"/>
            <a:ext cx="2133600" cy="11874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dirty="0">
                <a:latin typeface="Comic Sans MS" pitchFamily="66" charset="0"/>
              </a:rPr>
              <a:t>These are approximations of the responses to the visible spectrum of the “red”, “green”, and “blue” receptors of a typical human eye.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7159625" y="2072378"/>
            <a:ext cx="1603375" cy="646319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dirty="0" smtClean="0">
                <a:latin typeface="Comic Sans MS" pitchFamily="66" charset="0"/>
              </a:rPr>
              <a:t>Called L, M, &amp; S receptors in the bio-vision literature</a:t>
            </a:r>
            <a:endParaRPr lang="en-US" sz="12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8440DB8-E53E-4C46-9FB7-D8A3FAC459EE}" type="slidenum">
              <a:rPr lang="en-US" sz="1200" smtClean="0">
                <a:solidFill>
                  <a:schemeClr val="tx1"/>
                </a:solidFill>
              </a:rPr>
              <a:pPr/>
              <a:t>49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7108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47109" name="Picture 2" descr="spectral sensitiv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676400"/>
            <a:ext cx="5937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Line 4"/>
          <p:cNvSpPr>
            <a:spLocks noChangeShapeType="1"/>
          </p:cNvSpPr>
          <p:nvPr/>
        </p:nvSpPr>
        <p:spPr bwMode="auto">
          <a:xfrm>
            <a:off x="1905000" y="4876800"/>
            <a:ext cx="5334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1" name="Line 5"/>
          <p:cNvSpPr>
            <a:spLocks noChangeShapeType="1"/>
          </p:cNvSpPr>
          <p:nvPr/>
        </p:nvSpPr>
        <p:spPr bwMode="auto">
          <a:xfrm flipV="1">
            <a:off x="3081338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2" name="Line 6"/>
          <p:cNvSpPr>
            <a:spLocks noChangeShapeType="1"/>
          </p:cNvSpPr>
          <p:nvPr/>
        </p:nvSpPr>
        <p:spPr bwMode="auto">
          <a:xfrm flipV="1">
            <a:off x="3429000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3" name="Line 8"/>
          <p:cNvSpPr>
            <a:spLocks noChangeShapeType="1"/>
          </p:cNvSpPr>
          <p:nvPr/>
        </p:nvSpPr>
        <p:spPr bwMode="auto">
          <a:xfrm flipV="1">
            <a:off x="4583113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4" name="Line 9"/>
          <p:cNvSpPr>
            <a:spLocks noChangeShapeType="1"/>
          </p:cNvSpPr>
          <p:nvPr/>
        </p:nvSpPr>
        <p:spPr bwMode="auto">
          <a:xfrm flipV="1">
            <a:off x="6056313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5" name="Rectangle 11"/>
          <p:cNvSpPr>
            <a:spLocks noGrp="1" noChangeArrowheads="1"/>
          </p:cNvSpPr>
          <p:nvPr>
            <p:ph type="title"/>
          </p:nvPr>
        </p:nvSpPr>
        <p:spPr>
          <a:xfrm>
            <a:off x="381000" y="1143000"/>
            <a:ext cx="6400800" cy="579438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sz="3200" smtClean="0"/>
              <a:t>Color Sensing / Color Perception</a:t>
            </a: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533400" y="1905000"/>
            <a:ext cx="1981200" cy="830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>
                <a:latin typeface="Comic Sans MS" pitchFamily="66" charset="0"/>
              </a:rPr>
              <a:t>Note that the “red” receptor exhibits the same response at 4 different wavelengths …</a:t>
            </a:r>
          </a:p>
        </p:txBody>
      </p:sp>
      <p:sp>
        <p:nvSpPr>
          <p:cNvPr id="47117" name="Oval 13"/>
          <p:cNvSpPr>
            <a:spLocks noChangeArrowheads="1"/>
          </p:cNvSpPr>
          <p:nvPr/>
        </p:nvSpPr>
        <p:spPr bwMode="auto">
          <a:xfrm>
            <a:off x="29718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18" name="Oval 14"/>
          <p:cNvSpPr>
            <a:spLocks noChangeArrowheads="1"/>
          </p:cNvSpPr>
          <p:nvPr/>
        </p:nvSpPr>
        <p:spPr bwMode="auto">
          <a:xfrm>
            <a:off x="330835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19" name="Oval 15"/>
          <p:cNvSpPr>
            <a:spLocks noChangeArrowheads="1"/>
          </p:cNvSpPr>
          <p:nvPr/>
        </p:nvSpPr>
        <p:spPr bwMode="auto">
          <a:xfrm>
            <a:off x="44704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20" name="Oval 16"/>
          <p:cNvSpPr>
            <a:spLocks noChangeArrowheads="1"/>
          </p:cNvSpPr>
          <p:nvPr/>
        </p:nvSpPr>
        <p:spPr bwMode="auto">
          <a:xfrm>
            <a:off x="59436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21" name="Text Box 17"/>
          <p:cNvSpPr txBox="1">
            <a:spLocks noChangeArrowheads="1"/>
          </p:cNvSpPr>
          <p:nvPr/>
        </p:nvSpPr>
        <p:spPr bwMode="auto">
          <a:xfrm>
            <a:off x="295275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47122" name="Text Box 18"/>
          <p:cNvSpPr txBox="1">
            <a:spLocks noChangeArrowheads="1"/>
          </p:cNvSpPr>
          <p:nvPr/>
        </p:nvSpPr>
        <p:spPr bwMode="auto">
          <a:xfrm>
            <a:off x="32893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44450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59182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6E661D6-56F2-48C6-BFD4-3A7259CD59BF}" type="slidenum">
              <a:rPr lang="en-US" sz="1200" smtClean="0">
                <a:solidFill>
                  <a:schemeClr val="tx1"/>
                </a:solidFill>
              </a:rPr>
              <a:pPr/>
              <a:t>5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0244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447800"/>
            <a:ext cx="4343400" cy="558800"/>
          </a:xfrm>
          <a:solidFill>
            <a:schemeClr val="bg1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en-US" smtClean="0"/>
              <a:t>Color Images In Print</a:t>
            </a:r>
          </a:p>
        </p:txBody>
      </p:sp>
      <p:pic>
        <p:nvPicPr>
          <p:cNvPr id="10246" name="Picture 9" descr="h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45577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10" descr="hand_de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3000"/>
            <a:ext cx="3665538" cy="3665538"/>
          </a:xfrm>
          <a:prstGeom prst="rect">
            <a:avLst/>
          </a:prstGeom>
          <a:noFill/>
          <a:ln>
            <a:noFill/>
          </a:ln>
          <a:effectLst>
            <a:outerShdw blurRad="38100" dist="107763" dir="8100000" algn="ctr" rotWithShape="0">
              <a:schemeClr val="tx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Text Box 11"/>
          <p:cNvSpPr txBox="1">
            <a:spLocks noChangeArrowheads="1"/>
          </p:cNvSpPr>
          <p:nvPr/>
        </p:nvSpPr>
        <p:spPr bwMode="auto">
          <a:xfrm>
            <a:off x="5334000" y="4953000"/>
            <a:ext cx="3276600" cy="11461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Comic Sans MS" pitchFamily="66" charset="0"/>
              </a:rPr>
              <a:t>Images are separated into four color bands, each of which is printed as a grid regularly spaced dots.  A dot’s diameter varies in proportion to the intensity of the color.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7C9B132-C5DC-49B2-B522-1E784C9D007E}" type="slidenum">
              <a:rPr lang="en-US" sz="1200" smtClean="0">
                <a:solidFill>
                  <a:schemeClr val="tx1"/>
                </a:solidFill>
              </a:rPr>
              <a:pPr/>
              <a:t>50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48133" name="Picture 2" descr="spectral sensitiv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676400"/>
            <a:ext cx="5937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Line 4"/>
          <p:cNvSpPr>
            <a:spLocks noChangeShapeType="1"/>
          </p:cNvSpPr>
          <p:nvPr/>
        </p:nvSpPr>
        <p:spPr bwMode="auto">
          <a:xfrm>
            <a:off x="1905000" y="4876800"/>
            <a:ext cx="5334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135" name="Line 5"/>
          <p:cNvSpPr>
            <a:spLocks noChangeShapeType="1"/>
          </p:cNvSpPr>
          <p:nvPr/>
        </p:nvSpPr>
        <p:spPr bwMode="auto">
          <a:xfrm flipV="1">
            <a:off x="3081338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136" name="Line 6"/>
          <p:cNvSpPr>
            <a:spLocks noChangeShapeType="1"/>
          </p:cNvSpPr>
          <p:nvPr/>
        </p:nvSpPr>
        <p:spPr bwMode="auto">
          <a:xfrm flipV="1">
            <a:off x="3429000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 flipV="1">
            <a:off x="4583113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138" name="Line 8"/>
          <p:cNvSpPr>
            <a:spLocks noChangeShapeType="1"/>
          </p:cNvSpPr>
          <p:nvPr/>
        </p:nvSpPr>
        <p:spPr bwMode="auto">
          <a:xfrm flipV="1">
            <a:off x="6056313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139" name="Line 9"/>
          <p:cNvSpPr>
            <a:spLocks noChangeShapeType="1"/>
          </p:cNvSpPr>
          <p:nvPr/>
        </p:nvSpPr>
        <p:spPr bwMode="auto">
          <a:xfrm flipH="1">
            <a:off x="1555750" y="2992438"/>
            <a:ext cx="15240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40" name="Line 10"/>
          <p:cNvSpPr>
            <a:spLocks noChangeShapeType="1"/>
          </p:cNvSpPr>
          <p:nvPr/>
        </p:nvSpPr>
        <p:spPr bwMode="auto">
          <a:xfrm flipH="1">
            <a:off x="1555750" y="4876800"/>
            <a:ext cx="1524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41" name="Line 11"/>
          <p:cNvSpPr>
            <a:spLocks noChangeShapeType="1"/>
          </p:cNvSpPr>
          <p:nvPr/>
        </p:nvSpPr>
        <p:spPr bwMode="auto">
          <a:xfrm flipH="1">
            <a:off x="1555750" y="5338763"/>
            <a:ext cx="1524000" cy="0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42" name="Oval 17"/>
          <p:cNvSpPr>
            <a:spLocks noChangeArrowheads="1"/>
          </p:cNvSpPr>
          <p:nvPr/>
        </p:nvSpPr>
        <p:spPr bwMode="auto">
          <a:xfrm>
            <a:off x="29718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43" name="Oval 18"/>
          <p:cNvSpPr>
            <a:spLocks noChangeArrowheads="1"/>
          </p:cNvSpPr>
          <p:nvPr/>
        </p:nvSpPr>
        <p:spPr bwMode="auto">
          <a:xfrm>
            <a:off x="330835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44" name="Oval 19"/>
          <p:cNvSpPr>
            <a:spLocks noChangeArrowheads="1"/>
          </p:cNvSpPr>
          <p:nvPr/>
        </p:nvSpPr>
        <p:spPr bwMode="auto">
          <a:xfrm>
            <a:off x="44704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45" name="Oval 20"/>
          <p:cNvSpPr>
            <a:spLocks noChangeArrowheads="1"/>
          </p:cNvSpPr>
          <p:nvPr/>
        </p:nvSpPr>
        <p:spPr bwMode="auto">
          <a:xfrm>
            <a:off x="59436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46" name="Text Box 21"/>
          <p:cNvSpPr txBox="1">
            <a:spLocks noChangeArrowheads="1"/>
          </p:cNvSpPr>
          <p:nvPr/>
        </p:nvSpPr>
        <p:spPr bwMode="auto">
          <a:xfrm>
            <a:off x="295275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48147" name="Text Box 22"/>
          <p:cNvSpPr txBox="1">
            <a:spLocks noChangeArrowheads="1"/>
          </p:cNvSpPr>
          <p:nvPr/>
        </p:nvSpPr>
        <p:spPr bwMode="auto">
          <a:xfrm>
            <a:off x="32893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48148" name="Text Box 23"/>
          <p:cNvSpPr txBox="1">
            <a:spLocks noChangeArrowheads="1"/>
          </p:cNvSpPr>
          <p:nvPr/>
        </p:nvSpPr>
        <p:spPr bwMode="auto">
          <a:xfrm>
            <a:off x="44450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48149" name="Text Box 24"/>
          <p:cNvSpPr txBox="1">
            <a:spLocks noChangeArrowheads="1"/>
          </p:cNvSpPr>
          <p:nvPr/>
        </p:nvSpPr>
        <p:spPr bwMode="auto">
          <a:xfrm>
            <a:off x="59182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4</a:t>
            </a:r>
          </a:p>
        </p:txBody>
      </p:sp>
      <p:sp>
        <p:nvSpPr>
          <p:cNvPr id="48150" name="Text Box 25"/>
          <p:cNvSpPr txBox="1">
            <a:spLocks noChangeArrowheads="1"/>
          </p:cNvSpPr>
          <p:nvPr/>
        </p:nvSpPr>
        <p:spPr bwMode="auto">
          <a:xfrm>
            <a:off x="1189038" y="2819400"/>
            <a:ext cx="330200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C7C7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0000FF"/>
                </a:solidFill>
              </a:rPr>
              <a:t>b</a:t>
            </a:r>
            <a:r>
              <a:rPr lang="en-US" baseline="-25000">
                <a:solidFill>
                  <a:srgbClr val="0000FF"/>
                </a:solidFill>
              </a:rPr>
              <a:t>1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48151" name="Text Box 26"/>
          <p:cNvSpPr txBox="1">
            <a:spLocks noChangeArrowheads="1"/>
          </p:cNvSpPr>
          <p:nvPr/>
        </p:nvSpPr>
        <p:spPr bwMode="auto">
          <a:xfrm>
            <a:off x="1189038" y="5181600"/>
            <a:ext cx="330200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C7C7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00FF00"/>
                </a:solidFill>
              </a:rPr>
              <a:t>g</a:t>
            </a:r>
            <a:r>
              <a:rPr lang="en-US" baseline="-25000">
                <a:solidFill>
                  <a:srgbClr val="00FF00"/>
                </a:solidFill>
              </a:rPr>
              <a:t>1</a:t>
            </a:r>
            <a:endParaRPr lang="en-US">
              <a:solidFill>
                <a:srgbClr val="00FF00"/>
              </a:solidFill>
            </a:endParaRPr>
          </a:p>
        </p:txBody>
      </p:sp>
      <p:sp>
        <p:nvSpPr>
          <p:cNvPr id="48152" name="Text Box 27"/>
          <p:cNvSpPr txBox="1">
            <a:spLocks noChangeArrowheads="1"/>
          </p:cNvSpPr>
          <p:nvPr/>
        </p:nvSpPr>
        <p:spPr bwMode="auto">
          <a:xfrm>
            <a:off x="1219200" y="4724400"/>
            <a:ext cx="300038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C7C7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r</a:t>
            </a:r>
            <a:r>
              <a:rPr lang="en-US" baseline="-25000">
                <a:solidFill>
                  <a:srgbClr val="FF0000"/>
                </a:solidFill>
              </a:rPr>
              <a:t>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8153" name="Rectangle 29"/>
          <p:cNvSpPr>
            <a:spLocks noGrp="1" noChangeArrowheads="1"/>
          </p:cNvSpPr>
          <p:nvPr>
            <p:ph type="title"/>
          </p:nvPr>
        </p:nvSpPr>
        <p:spPr>
          <a:xfrm>
            <a:off x="381000" y="1143000"/>
            <a:ext cx="6400800" cy="579438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sz="3200" smtClean="0"/>
              <a:t>Color Sensing / Color Perception</a:t>
            </a:r>
          </a:p>
        </p:txBody>
      </p:sp>
      <p:sp>
        <p:nvSpPr>
          <p:cNvPr id="48154" name="Text Box 30"/>
          <p:cNvSpPr txBox="1">
            <a:spLocks noChangeArrowheads="1"/>
          </p:cNvSpPr>
          <p:nvPr/>
        </p:nvSpPr>
        <p:spPr bwMode="auto">
          <a:xfrm>
            <a:off x="533400" y="1905000"/>
            <a:ext cx="1981200" cy="646309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… but the responses of the “green” and “blue” receptors differ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73A249B1-634C-4BF3-B98F-D4F7F21C4F87}" type="slidenum">
              <a:rPr lang="en-US" sz="1200" smtClean="0">
                <a:solidFill>
                  <a:schemeClr val="tx1"/>
                </a:solidFill>
              </a:rPr>
              <a:pPr/>
              <a:t>51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49156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49157" name="Picture 2" descr="spectral sensitiv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676400"/>
            <a:ext cx="5937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Line 4"/>
          <p:cNvSpPr>
            <a:spLocks noChangeShapeType="1"/>
          </p:cNvSpPr>
          <p:nvPr/>
        </p:nvSpPr>
        <p:spPr bwMode="auto">
          <a:xfrm>
            <a:off x="1905000" y="4876800"/>
            <a:ext cx="5334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159" name="Line 5"/>
          <p:cNvSpPr>
            <a:spLocks noChangeShapeType="1"/>
          </p:cNvSpPr>
          <p:nvPr/>
        </p:nvSpPr>
        <p:spPr bwMode="auto">
          <a:xfrm flipV="1">
            <a:off x="3081338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160" name="Line 6"/>
          <p:cNvSpPr>
            <a:spLocks noChangeShapeType="1"/>
          </p:cNvSpPr>
          <p:nvPr/>
        </p:nvSpPr>
        <p:spPr bwMode="auto">
          <a:xfrm flipV="1">
            <a:off x="3429000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161" name="Line 7"/>
          <p:cNvSpPr>
            <a:spLocks noChangeShapeType="1"/>
          </p:cNvSpPr>
          <p:nvPr/>
        </p:nvSpPr>
        <p:spPr bwMode="auto">
          <a:xfrm flipV="1">
            <a:off x="4583113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162" name="Line 8"/>
          <p:cNvSpPr>
            <a:spLocks noChangeShapeType="1"/>
          </p:cNvSpPr>
          <p:nvPr/>
        </p:nvSpPr>
        <p:spPr bwMode="auto">
          <a:xfrm flipV="1">
            <a:off x="6056313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163" name="Line 9"/>
          <p:cNvSpPr>
            <a:spLocks noChangeShapeType="1"/>
          </p:cNvSpPr>
          <p:nvPr/>
        </p:nvSpPr>
        <p:spPr bwMode="auto">
          <a:xfrm flipH="1">
            <a:off x="1524000" y="2659063"/>
            <a:ext cx="19050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164" name="Line 10"/>
          <p:cNvSpPr>
            <a:spLocks noChangeShapeType="1"/>
          </p:cNvSpPr>
          <p:nvPr/>
        </p:nvSpPr>
        <p:spPr bwMode="auto">
          <a:xfrm flipH="1">
            <a:off x="1555750" y="4876800"/>
            <a:ext cx="18732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165" name="Line 11"/>
          <p:cNvSpPr>
            <a:spLocks noChangeShapeType="1"/>
          </p:cNvSpPr>
          <p:nvPr/>
        </p:nvSpPr>
        <p:spPr bwMode="auto">
          <a:xfrm flipH="1" flipV="1">
            <a:off x="1524000" y="5276850"/>
            <a:ext cx="1905000" cy="0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166" name="Oval 12"/>
          <p:cNvSpPr>
            <a:spLocks noChangeArrowheads="1"/>
          </p:cNvSpPr>
          <p:nvPr/>
        </p:nvSpPr>
        <p:spPr bwMode="auto">
          <a:xfrm>
            <a:off x="29718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167" name="Oval 13"/>
          <p:cNvSpPr>
            <a:spLocks noChangeArrowheads="1"/>
          </p:cNvSpPr>
          <p:nvPr/>
        </p:nvSpPr>
        <p:spPr bwMode="auto">
          <a:xfrm>
            <a:off x="330835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168" name="Oval 14"/>
          <p:cNvSpPr>
            <a:spLocks noChangeArrowheads="1"/>
          </p:cNvSpPr>
          <p:nvPr/>
        </p:nvSpPr>
        <p:spPr bwMode="auto">
          <a:xfrm>
            <a:off x="44704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169" name="Oval 15"/>
          <p:cNvSpPr>
            <a:spLocks noChangeArrowheads="1"/>
          </p:cNvSpPr>
          <p:nvPr/>
        </p:nvSpPr>
        <p:spPr bwMode="auto">
          <a:xfrm>
            <a:off x="59436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170" name="Text Box 16"/>
          <p:cNvSpPr txBox="1">
            <a:spLocks noChangeArrowheads="1"/>
          </p:cNvSpPr>
          <p:nvPr/>
        </p:nvSpPr>
        <p:spPr bwMode="auto">
          <a:xfrm>
            <a:off x="295275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49171" name="Text Box 17"/>
          <p:cNvSpPr txBox="1">
            <a:spLocks noChangeArrowheads="1"/>
          </p:cNvSpPr>
          <p:nvPr/>
        </p:nvSpPr>
        <p:spPr bwMode="auto">
          <a:xfrm>
            <a:off x="32893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49172" name="Text Box 18"/>
          <p:cNvSpPr txBox="1">
            <a:spLocks noChangeArrowheads="1"/>
          </p:cNvSpPr>
          <p:nvPr/>
        </p:nvSpPr>
        <p:spPr bwMode="auto">
          <a:xfrm>
            <a:off x="44450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49173" name="Text Box 19"/>
          <p:cNvSpPr txBox="1">
            <a:spLocks noChangeArrowheads="1"/>
          </p:cNvSpPr>
          <p:nvPr/>
        </p:nvSpPr>
        <p:spPr bwMode="auto">
          <a:xfrm>
            <a:off x="59182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4</a:t>
            </a:r>
          </a:p>
        </p:txBody>
      </p:sp>
      <p:sp>
        <p:nvSpPr>
          <p:cNvPr id="49174" name="Text Box 20"/>
          <p:cNvSpPr txBox="1">
            <a:spLocks noChangeArrowheads="1"/>
          </p:cNvSpPr>
          <p:nvPr/>
        </p:nvSpPr>
        <p:spPr bwMode="auto">
          <a:xfrm>
            <a:off x="1189038" y="2514600"/>
            <a:ext cx="330200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D7D7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0000FF"/>
                </a:solidFill>
              </a:rPr>
              <a:t>b</a:t>
            </a:r>
            <a:r>
              <a:rPr lang="en-US" baseline="-25000">
                <a:solidFill>
                  <a:srgbClr val="0000FF"/>
                </a:solidFill>
              </a:rPr>
              <a:t>2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49175" name="Text Box 21"/>
          <p:cNvSpPr txBox="1">
            <a:spLocks noChangeArrowheads="1"/>
          </p:cNvSpPr>
          <p:nvPr/>
        </p:nvSpPr>
        <p:spPr bwMode="auto">
          <a:xfrm>
            <a:off x="1189038" y="5105400"/>
            <a:ext cx="330200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D7D7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00FF00"/>
                </a:solidFill>
              </a:rPr>
              <a:t>g</a:t>
            </a:r>
            <a:r>
              <a:rPr lang="en-US" baseline="-25000">
                <a:solidFill>
                  <a:srgbClr val="00FF00"/>
                </a:solidFill>
              </a:rPr>
              <a:t>2</a:t>
            </a:r>
            <a:endParaRPr lang="en-US">
              <a:solidFill>
                <a:srgbClr val="00FF00"/>
              </a:solidFill>
            </a:endParaRPr>
          </a:p>
        </p:txBody>
      </p:sp>
      <p:sp>
        <p:nvSpPr>
          <p:cNvPr id="49176" name="Text Box 22"/>
          <p:cNvSpPr txBox="1">
            <a:spLocks noChangeArrowheads="1"/>
          </p:cNvSpPr>
          <p:nvPr/>
        </p:nvSpPr>
        <p:spPr bwMode="auto">
          <a:xfrm>
            <a:off x="1219200" y="4724400"/>
            <a:ext cx="300038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D7D7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r</a:t>
            </a:r>
            <a:r>
              <a:rPr lang="en-US" baseline="-25000">
                <a:solidFill>
                  <a:srgbClr val="FF0000"/>
                </a:solidFill>
              </a:rPr>
              <a:t>2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9177" name="Rectangle 24"/>
          <p:cNvSpPr>
            <a:spLocks noGrp="1" noChangeArrowheads="1"/>
          </p:cNvSpPr>
          <p:nvPr>
            <p:ph type="title"/>
          </p:nvPr>
        </p:nvSpPr>
        <p:spPr>
          <a:xfrm>
            <a:off x="381000" y="1143000"/>
            <a:ext cx="6400800" cy="579438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sz="3200" smtClean="0"/>
              <a:t>Color Sensing / Color Perception</a:t>
            </a:r>
          </a:p>
        </p:txBody>
      </p:sp>
      <p:sp>
        <p:nvSpPr>
          <p:cNvPr id="49178" name="Text Box 25"/>
          <p:cNvSpPr txBox="1">
            <a:spLocks noChangeArrowheads="1"/>
          </p:cNvSpPr>
          <p:nvPr/>
        </p:nvSpPr>
        <p:spPr bwMode="auto">
          <a:xfrm>
            <a:off x="533400" y="1905000"/>
            <a:ext cx="19812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… at each of the 4 locations so that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F77E5BA9-8CA9-4087-AE33-2D5421A922B8}" type="slidenum">
              <a:rPr lang="en-US" sz="1200" smtClean="0">
                <a:solidFill>
                  <a:schemeClr val="tx1"/>
                </a:solidFill>
              </a:rPr>
              <a:pPr/>
              <a:t>52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0180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50181" name="Picture 2" descr="spectral sensitiv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676400"/>
            <a:ext cx="5937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Line 4"/>
          <p:cNvSpPr>
            <a:spLocks noChangeShapeType="1"/>
          </p:cNvSpPr>
          <p:nvPr/>
        </p:nvSpPr>
        <p:spPr bwMode="auto">
          <a:xfrm>
            <a:off x="1905000" y="4876800"/>
            <a:ext cx="5334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3" name="Line 5"/>
          <p:cNvSpPr>
            <a:spLocks noChangeShapeType="1"/>
          </p:cNvSpPr>
          <p:nvPr/>
        </p:nvSpPr>
        <p:spPr bwMode="auto">
          <a:xfrm flipV="1">
            <a:off x="3081338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4" name="Line 6"/>
          <p:cNvSpPr>
            <a:spLocks noChangeShapeType="1"/>
          </p:cNvSpPr>
          <p:nvPr/>
        </p:nvSpPr>
        <p:spPr bwMode="auto">
          <a:xfrm flipV="1">
            <a:off x="3429000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5" name="Line 7"/>
          <p:cNvSpPr>
            <a:spLocks noChangeShapeType="1"/>
          </p:cNvSpPr>
          <p:nvPr/>
        </p:nvSpPr>
        <p:spPr bwMode="auto">
          <a:xfrm flipV="1">
            <a:off x="4583113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6" name="Line 8"/>
          <p:cNvSpPr>
            <a:spLocks noChangeShapeType="1"/>
          </p:cNvSpPr>
          <p:nvPr/>
        </p:nvSpPr>
        <p:spPr bwMode="auto">
          <a:xfrm flipV="1">
            <a:off x="6056313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7" name="Line 9"/>
          <p:cNvSpPr>
            <a:spLocks noChangeShapeType="1"/>
          </p:cNvSpPr>
          <p:nvPr/>
        </p:nvSpPr>
        <p:spPr bwMode="auto">
          <a:xfrm flipH="1">
            <a:off x="1524000" y="3843338"/>
            <a:ext cx="3060700" cy="0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8" name="Line 10"/>
          <p:cNvSpPr>
            <a:spLocks noChangeShapeType="1"/>
          </p:cNvSpPr>
          <p:nvPr/>
        </p:nvSpPr>
        <p:spPr bwMode="auto">
          <a:xfrm flipH="1">
            <a:off x="1524000" y="4876800"/>
            <a:ext cx="305593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9" name="Line 11"/>
          <p:cNvSpPr>
            <a:spLocks noChangeShapeType="1"/>
          </p:cNvSpPr>
          <p:nvPr/>
        </p:nvSpPr>
        <p:spPr bwMode="auto">
          <a:xfrm flipH="1">
            <a:off x="1524000" y="5330825"/>
            <a:ext cx="3054350" cy="635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90" name="Oval 12"/>
          <p:cNvSpPr>
            <a:spLocks noChangeArrowheads="1"/>
          </p:cNvSpPr>
          <p:nvPr/>
        </p:nvSpPr>
        <p:spPr bwMode="auto">
          <a:xfrm>
            <a:off x="29718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191" name="Oval 13"/>
          <p:cNvSpPr>
            <a:spLocks noChangeArrowheads="1"/>
          </p:cNvSpPr>
          <p:nvPr/>
        </p:nvSpPr>
        <p:spPr bwMode="auto">
          <a:xfrm>
            <a:off x="330835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192" name="Oval 14"/>
          <p:cNvSpPr>
            <a:spLocks noChangeArrowheads="1"/>
          </p:cNvSpPr>
          <p:nvPr/>
        </p:nvSpPr>
        <p:spPr bwMode="auto">
          <a:xfrm>
            <a:off x="44704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193" name="Oval 15"/>
          <p:cNvSpPr>
            <a:spLocks noChangeArrowheads="1"/>
          </p:cNvSpPr>
          <p:nvPr/>
        </p:nvSpPr>
        <p:spPr bwMode="auto">
          <a:xfrm>
            <a:off x="59436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194" name="Text Box 16"/>
          <p:cNvSpPr txBox="1">
            <a:spLocks noChangeArrowheads="1"/>
          </p:cNvSpPr>
          <p:nvPr/>
        </p:nvSpPr>
        <p:spPr bwMode="auto">
          <a:xfrm>
            <a:off x="295275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50195" name="Text Box 17"/>
          <p:cNvSpPr txBox="1">
            <a:spLocks noChangeArrowheads="1"/>
          </p:cNvSpPr>
          <p:nvPr/>
        </p:nvSpPr>
        <p:spPr bwMode="auto">
          <a:xfrm>
            <a:off x="32893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50196" name="Text Box 18"/>
          <p:cNvSpPr txBox="1">
            <a:spLocks noChangeArrowheads="1"/>
          </p:cNvSpPr>
          <p:nvPr/>
        </p:nvSpPr>
        <p:spPr bwMode="auto">
          <a:xfrm>
            <a:off x="44450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50197" name="Text Box 19"/>
          <p:cNvSpPr txBox="1">
            <a:spLocks noChangeArrowheads="1"/>
          </p:cNvSpPr>
          <p:nvPr/>
        </p:nvSpPr>
        <p:spPr bwMode="auto">
          <a:xfrm>
            <a:off x="59182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4</a:t>
            </a:r>
          </a:p>
        </p:txBody>
      </p:sp>
      <p:sp>
        <p:nvSpPr>
          <p:cNvPr id="50198" name="Text Box 20"/>
          <p:cNvSpPr txBox="1">
            <a:spLocks noChangeArrowheads="1"/>
          </p:cNvSpPr>
          <p:nvPr/>
        </p:nvSpPr>
        <p:spPr bwMode="auto">
          <a:xfrm>
            <a:off x="1143000" y="3689350"/>
            <a:ext cx="330200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D7D7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00FF00"/>
                </a:solidFill>
              </a:rPr>
              <a:t>g</a:t>
            </a:r>
            <a:r>
              <a:rPr lang="en-US" baseline="-25000">
                <a:solidFill>
                  <a:srgbClr val="00FF00"/>
                </a:solidFill>
              </a:rPr>
              <a:t>3</a:t>
            </a:r>
            <a:endParaRPr lang="en-US">
              <a:solidFill>
                <a:srgbClr val="00FF00"/>
              </a:solidFill>
            </a:endParaRPr>
          </a:p>
        </p:txBody>
      </p:sp>
      <p:sp>
        <p:nvSpPr>
          <p:cNvPr id="50199" name="Text Box 21"/>
          <p:cNvSpPr txBox="1">
            <a:spLocks noChangeArrowheads="1"/>
          </p:cNvSpPr>
          <p:nvPr/>
        </p:nvSpPr>
        <p:spPr bwMode="auto">
          <a:xfrm>
            <a:off x="1143000" y="5181600"/>
            <a:ext cx="330200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D7D7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0000FF"/>
                </a:solidFill>
              </a:rPr>
              <a:t>b</a:t>
            </a:r>
            <a:r>
              <a:rPr lang="en-US" baseline="-25000">
                <a:solidFill>
                  <a:srgbClr val="0000FF"/>
                </a:solidFill>
              </a:rPr>
              <a:t>3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50200" name="Text Box 22"/>
          <p:cNvSpPr txBox="1">
            <a:spLocks noChangeArrowheads="1"/>
          </p:cNvSpPr>
          <p:nvPr/>
        </p:nvSpPr>
        <p:spPr bwMode="auto">
          <a:xfrm>
            <a:off x="1173163" y="4724400"/>
            <a:ext cx="300037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D7D7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r</a:t>
            </a:r>
            <a:r>
              <a:rPr lang="en-US" baseline="-25000">
                <a:solidFill>
                  <a:srgbClr val="FF0000"/>
                </a:solidFill>
              </a:rPr>
              <a:t>3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0201" name="Rectangle 24"/>
          <p:cNvSpPr>
            <a:spLocks noGrp="1" noChangeArrowheads="1"/>
          </p:cNvSpPr>
          <p:nvPr>
            <p:ph type="title"/>
          </p:nvPr>
        </p:nvSpPr>
        <p:spPr>
          <a:xfrm>
            <a:off x="381000" y="1143000"/>
            <a:ext cx="6400800" cy="579438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sz="3200" smtClean="0"/>
              <a:t>Color Sensing / Color Perception</a:t>
            </a:r>
          </a:p>
        </p:txBody>
      </p:sp>
      <p:sp>
        <p:nvSpPr>
          <p:cNvPr id="50202" name="Text Box 25"/>
          <p:cNvSpPr txBox="1">
            <a:spLocks noChangeArrowheads="1"/>
          </p:cNvSpPr>
          <p:nvPr/>
        </p:nvSpPr>
        <p:spPr bwMode="auto">
          <a:xfrm>
            <a:off x="533400" y="1905000"/>
            <a:ext cx="2286000" cy="8309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… each of the 4 wavelengths is represented by a unique response from the set of 3 receptors.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E9BB6385-80B8-479B-8288-D1E081CAA884}" type="slidenum">
              <a:rPr lang="en-US" sz="1200" smtClean="0">
                <a:solidFill>
                  <a:schemeClr val="tx1"/>
                </a:solidFill>
              </a:rPr>
              <a:pPr/>
              <a:t>53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1204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51205" name="Picture 2" descr="spectral sensitiv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676400"/>
            <a:ext cx="5937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Line 4"/>
          <p:cNvSpPr>
            <a:spLocks noChangeShapeType="1"/>
          </p:cNvSpPr>
          <p:nvPr/>
        </p:nvSpPr>
        <p:spPr bwMode="auto">
          <a:xfrm>
            <a:off x="1905000" y="4876800"/>
            <a:ext cx="5334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07" name="Line 5"/>
          <p:cNvSpPr>
            <a:spLocks noChangeShapeType="1"/>
          </p:cNvSpPr>
          <p:nvPr/>
        </p:nvSpPr>
        <p:spPr bwMode="auto">
          <a:xfrm flipV="1">
            <a:off x="3081338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08" name="Line 6"/>
          <p:cNvSpPr>
            <a:spLocks noChangeShapeType="1"/>
          </p:cNvSpPr>
          <p:nvPr/>
        </p:nvSpPr>
        <p:spPr bwMode="auto">
          <a:xfrm flipV="1">
            <a:off x="3429000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09" name="Line 7"/>
          <p:cNvSpPr>
            <a:spLocks noChangeShapeType="1"/>
          </p:cNvSpPr>
          <p:nvPr/>
        </p:nvSpPr>
        <p:spPr bwMode="auto">
          <a:xfrm flipV="1">
            <a:off x="4583113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10" name="Line 8"/>
          <p:cNvSpPr>
            <a:spLocks noChangeShapeType="1"/>
          </p:cNvSpPr>
          <p:nvPr/>
        </p:nvSpPr>
        <p:spPr bwMode="auto">
          <a:xfrm flipV="1">
            <a:off x="6056313" y="2133600"/>
            <a:ext cx="0" cy="3276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11" name="Line 9"/>
          <p:cNvSpPr>
            <a:spLocks noChangeShapeType="1"/>
          </p:cNvSpPr>
          <p:nvPr/>
        </p:nvSpPr>
        <p:spPr bwMode="auto">
          <a:xfrm flipH="1" flipV="1">
            <a:off x="1524000" y="5181600"/>
            <a:ext cx="4532313" cy="0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12" name="Line 10"/>
          <p:cNvSpPr>
            <a:spLocks noChangeShapeType="1"/>
          </p:cNvSpPr>
          <p:nvPr/>
        </p:nvSpPr>
        <p:spPr bwMode="auto">
          <a:xfrm flipH="1">
            <a:off x="1524000" y="4876800"/>
            <a:ext cx="45339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13" name="Line 11"/>
          <p:cNvSpPr>
            <a:spLocks noChangeShapeType="1"/>
          </p:cNvSpPr>
          <p:nvPr/>
        </p:nvSpPr>
        <p:spPr bwMode="auto">
          <a:xfrm flipH="1">
            <a:off x="1524000" y="5359400"/>
            <a:ext cx="4532313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14" name="Oval 12"/>
          <p:cNvSpPr>
            <a:spLocks noChangeArrowheads="1"/>
          </p:cNvSpPr>
          <p:nvPr/>
        </p:nvSpPr>
        <p:spPr bwMode="auto">
          <a:xfrm>
            <a:off x="29718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15" name="Oval 13"/>
          <p:cNvSpPr>
            <a:spLocks noChangeArrowheads="1"/>
          </p:cNvSpPr>
          <p:nvPr/>
        </p:nvSpPr>
        <p:spPr bwMode="auto">
          <a:xfrm>
            <a:off x="330835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16" name="Oval 14"/>
          <p:cNvSpPr>
            <a:spLocks noChangeArrowheads="1"/>
          </p:cNvSpPr>
          <p:nvPr/>
        </p:nvSpPr>
        <p:spPr bwMode="auto">
          <a:xfrm>
            <a:off x="44704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17" name="Oval 15"/>
          <p:cNvSpPr>
            <a:spLocks noChangeArrowheads="1"/>
          </p:cNvSpPr>
          <p:nvPr/>
        </p:nvSpPr>
        <p:spPr bwMode="auto">
          <a:xfrm>
            <a:off x="5943600" y="1905000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71842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18" name="Text Box 16"/>
          <p:cNvSpPr txBox="1">
            <a:spLocks noChangeArrowheads="1"/>
          </p:cNvSpPr>
          <p:nvPr/>
        </p:nvSpPr>
        <p:spPr bwMode="auto">
          <a:xfrm>
            <a:off x="295275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51219" name="Text Box 17"/>
          <p:cNvSpPr txBox="1">
            <a:spLocks noChangeArrowheads="1"/>
          </p:cNvSpPr>
          <p:nvPr/>
        </p:nvSpPr>
        <p:spPr bwMode="auto">
          <a:xfrm>
            <a:off x="32893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51220" name="Text Box 18"/>
          <p:cNvSpPr txBox="1">
            <a:spLocks noChangeArrowheads="1"/>
          </p:cNvSpPr>
          <p:nvPr/>
        </p:nvSpPr>
        <p:spPr bwMode="auto">
          <a:xfrm>
            <a:off x="44450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51221" name="Text Box 19"/>
          <p:cNvSpPr txBox="1">
            <a:spLocks noChangeArrowheads="1"/>
          </p:cNvSpPr>
          <p:nvPr/>
        </p:nvSpPr>
        <p:spPr bwMode="auto">
          <a:xfrm>
            <a:off x="5918200" y="18669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4</a:t>
            </a:r>
          </a:p>
        </p:txBody>
      </p:sp>
      <p:sp>
        <p:nvSpPr>
          <p:cNvPr id="51222" name="Text Box 20"/>
          <p:cNvSpPr txBox="1">
            <a:spLocks noChangeArrowheads="1"/>
          </p:cNvSpPr>
          <p:nvPr/>
        </p:nvSpPr>
        <p:spPr bwMode="auto">
          <a:xfrm>
            <a:off x="1143000" y="4953000"/>
            <a:ext cx="330200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D7D7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00FF00"/>
                </a:solidFill>
              </a:rPr>
              <a:t>g</a:t>
            </a:r>
            <a:r>
              <a:rPr lang="en-US" baseline="-25000">
                <a:solidFill>
                  <a:srgbClr val="00FF00"/>
                </a:solidFill>
              </a:rPr>
              <a:t>4</a:t>
            </a:r>
            <a:endParaRPr lang="en-US">
              <a:solidFill>
                <a:srgbClr val="00FF00"/>
              </a:solidFill>
            </a:endParaRPr>
          </a:p>
        </p:txBody>
      </p:sp>
      <p:sp>
        <p:nvSpPr>
          <p:cNvPr id="51223" name="Text Box 21"/>
          <p:cNvSpPr txBox="1">
            <a:spLocks noChangeArrowheads="1"/>
          </p:cNvSpPr>
          <p:nvPr/>
        </p:nvSpPr>
        <p:spPr bwMode="auto">
          <a:xfrm>
            <a:off x="1143000" y="5257800"/>
            <a:ext cx="330200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D7D7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0000FF"/>
                </a:solidFill>
              </a:rPr>
              <a:t>b</a:t>
            </a:r>
            <a:r>
              <a:rPr lang="en-US" baseline="-25000">
                <a:solidFill>
                  <a:srgbClr val="0000FF"/>
                </a:solidFill>
              </a:rPr>
              <a:t>4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51224" name="Text Box 22"/>
          <p:cNvSpPr txBox="1">
            <a:spLocks noChangeArrowheads="1"/>
          </p:cNvSpPr>
          <p:nvPr/>
        </p:nvSpPr>
        <p:spPr bwMode="auto">
          <a:xfrm>
            <a:off x="1173163" y="4724400"/>
            <a:ext cx="300037" cy="3048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rgbClr val="7D7D7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r</a:t>
            </a:r>
            <a:r>
              <a:rPr lang="en-US" baseline="-25000">
                <a:solidFill>
                  <a:srgbClr val="FF0000"/>
                </a:solidFill>
              </a:rPr>
              <a:t>4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1225" name="Rectangle 24"/>
          <p:cNvSpPr>
            <a:spLocks noGrp="1" noChangeArrowheads="1"/>
          </p:cNvSpPr>
          <p:nvPr>
            <p:ph type="title"/>
          </p:nvPr>
        </p:nvSpPr>
        <p:spPr>
          <a:xfrm>
            <a:off x="381000" y="1143000"/>
            <a:ext cx="6400800" cy="579438"/>
          </a:xfrm>
          <a:noFill/>
        </p:spPr>
        <p:txBody>
          <a:bodyPr lIns="92053" tIns="46028" rIns="92053" bIns="46028">
            <a:spAutoFit/>
          </a:bodyPr>
          <a:lstStyle/>
          <a:p>
            <a:r>
              <a:rPr lang="en-US" sz="3200" smtClean="0"/>
              <a:t>Color Sensing / Color Perception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57238D0-A1DF-4DDF-9603-19BD8FEE611C}" type="slidenum">
              <a:rPr lang="en-US" sz="1200" smtClean="0">
                <a:solidFill>
                  <a:schemeClr val="tx1"/>
                </a:solidFill>
              </a:rPr>
              <a:pPr/>
              <a:t>54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2228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150938"/>
            <a:ext cx="6400800" cy="579437"/>
          </a:xfrm>
        </p:spPr>
        <p:txBody>
          <a:bodyPr>
            <a:spAutoFit/>
          </a:bodyPr>
          <a:lstStyle/>
          <a:p>
            <a:r>
              <a:rPr lang="en-US" sz="3200" smtClean="0"/>
              <a:t>Color Sensing / Color Perception</a:t>
            </a:r>
          </a:p>
        </p:txBody>
      </p:sp>
      <p:grpSp>
        <p:nvGrpSpPr>
          <p:cNvPr id="52230" name="Group 3"/>
          <p:cNvGrpSpPr>
            <a:grpSpLocks/>
          </p:cNvGrpSpPr>
          <p:nvPr/>
        </p:nvGrpSpPr>
        <p:grpSpPr bwMode="auto">
          <a:xfrm>
            <a:off x="533400" y="1676400"/>
            <a:ext cx="4870450" cy="4572000"/>
            <a:chOff x="370" y="1197"/>
            <a:chExt cx="4855" cy="3264"/>
          </a:xfrm>
        </p:grpSpPr>
        <p:pic>
          <p:nvPicPr>
            <p:cNvPr id="52233" name="Picture 4" descr="spectral sensitivit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1197"/>
              <a:ext cx="4114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4" name="Text Box 5"/>
            <p:cNvSpPr txBox="1">
              <a:spLocks noChangeArrowheads="1"/>
            </p:cNvSpPr>
            <p:nvPr/>
          </p:nvSpPr>
          <p:spPr bwMode="auto">
            <a:xfrm>
              <a:off x="370" y="1360"/>
              <a:ext cx="1595" cy="112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38100" dist="107763" dir="27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354" tIns="45678" rIns="91354" bIns="45678">
              <a:spAutoFit/>
            </a:bodyPr>
            <a:lstStyle>
              <a:lvl1pPr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200">
                  <a:latin typeface="Comic Sans MS" pitchFamily="66" charset="0"/>
                </a:rPr>
                <a:t>These are approximations of the responses to the visible spectrum of the “red”, “green”, and “blue” receptors of a typical human eye.</a:t>
              </a:r>
            </a:p>
          </p:txBody>
        </p:sp>
      </p:grpSp>
      <p:pic>
        <p:nvPicPr>
          <p:cNvPr id="52231" name="Picture 6" descr="ColorWhe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1816100"/>
            <a:ext cx="2217737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2" name="Text Box 7"/>
          <p:cNvSpPr txBox="1">
            <a:spLocks noChangeArrowheads="1"/>
          </p:cNvSpPr>
          <p:nvPr/>
        </p:nvSpPr>
        <p:spPr bwMode="auto">
          <a:xfrm>
            <a:off x="5541963" y="4303713"/>
            <a:ext cx="3001962" cy="15351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600" dirty="0">
                <a:latin typeface="Comic Sans MS" pitchFamily="66" charset="0"/>
              </a:rPr>
              <a:t>The simultaneous red + blue response causes us to perceive a continuous range of hues on a circle.  No hue is greater than or less than any other hue.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381000" y="990600"/>
            <a:ext cx="7772400" cy="723900"/>
          </a:xfrm>
        </p:spPr>
        <p:txBody>
          <a:bodyPr/>
          <a:lstStyle/>
          <a:p>
            <a:r>
              <a:rPr lang="en-US" smtClean="0"/>
              <a:t>Complementary Colors</a:t>
            </a:r>
          </a:p>
        </p:txBody>
      </p:sp>
      <p:sp>
        <p:nvSpPr>
          <p:cNvPr id="53251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068F6F83-53AD-42E5-9CE1-E98BE882659E}" type="slidenum">
              <a:rPr lang="en-US" sz="1200" smtClean="0">
                <a:solidFill>
                  <a:schemeClr val="tx1"/>
                </a:solidFill>
              </a:rPr>
              <a:pPr/>
              <a:t>55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3253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53254" name="Text Box 13"/>
          <p:cNvSpPr txBox="1">
            <a:spLocks noChangeArrowheads="1"/>
          </p:cNvSpPr>
          <p:nvPr/>
        </p:nvSpPr>
        <p:spPr bwMode="auto">
          <a:xfrm>
            <a:off x="723900" y="5600700"/>
            <a:ext cx="7696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latin typeface="Arial" charset="0"/>
              </a:rPr>
              <a:t>Colors opposite each other on the color disk are called “complementary”.</a:t>
            </a:r>
          </a:p>
        </p:txBody>
      </p:sp>
      <p:grpSp>
        <p:nvGrpSpPr>
          <p:cNvPr id="53255" name="Group 62"/>
          <p:cNvGrpSpPr>
            <a:grpSpLocks/>
          </p:cNvGrpSpPr>
          <p:nvPr/>
        </p:nvGrpSpPr>
        <p:grpSpPr bwMode="auto">
          <a:xfrm>
            <a:off x="455613" y="1905000"/>
            <a:ext cx="8231187" cy="3403600"/>
            <a:chOff x="287" y="1272"/>
            <a:chExt cx="5185" cy="2144"/>
          </a:xfrm>
        </p:grpSpPr>
        <p:pic>
          <p:nvPicPr>
            <p:cNvPr id="53256" name="Picture 29" descr="ComplemantaryColors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" y="1272"/>
              <a:ext cx="5185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3257" name="Group 61"/>
            <p:cNvGrpSpPr>
              <a:grpSpLocks/>
            </p:cNvGrpSpPr>
            <p:nvPr/>
          </p:nvGrpSpPr>
          <p:grpSpPr bwMode="auto">
            <a:xfrm>
              <a:off x="773" y="3072"/>
              <a:ext cx="4338" cy="344"/>
              <a:chOff x="773" y="3072"/>
              <a:chExt cx="4338" cy="344"/>
            </a:xfrm>
          </p:grpSpPr>
          <p:grpSp>
            <p:nvGrpSpPr>
              <p:cNvPr id="53258" name="Group 58"/>
              <p:cNvGrpSpPr>
                <a:grpSpLocks/>
              </p:cNvGrpSpPr>
              <p:nvPr/>
            </p:nvGrpSpPr>
            <p:grpSpPr bwMode="auto">
              <a:xfrm>
                <a:off x="773" y="3072"/>
                <a:ext cx="778" cy="344"/>
                <a:chOff x="773" y="3072"/>
                <a:chExt cx="778" cy="344"/>
              </a:xfrm>
            </p:grpSpPr>
            <p:grpSp>
              <p:nvGrpSpPr>
                <p:cNvPr id="53281" name="Group 41"/>
                <p:cNvGrpSpPr>
                  <a:grpSpLocks/>
                </p:cNvGrpSpPr>
                <p:nvPr/>
              </p:nvGrpSpPr>
              <p:grpSpPr bwMode="auto">
                <a:xfrm>
                  <a:off x="781" y="3080"/>
                  <a:ext cx="770" cy="336"/>
                  <a:chOff x="773" y="3072"/>
                  <a:chExt cx="770" cy="336"/>
                </a:xfrm>
              </p:grpSpPr>
              <p:grpSp>
                <p:nvGrpSpPr>
                  <p:cNvPr id="53287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894" y="3072"/>
                    <a:ext cx="528" cy="144"/>
                    <a:chOff x="816" y="3120"/>
                    <a:chExt cx="528" cy="144"/>
                  </a:xfrm>
                </p:grpSpPr>
                <p:sp>
                  <p:nvSpPr>
                    <p:cNvPr id="53289" name="Oval 43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816" y="3120"/>
                      <a:ext cx="144" cy="144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290" name="Oval 44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1200" y="3120"/>
                      <a:ext cx="144" cy="144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3288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73" y="3216"/>
                    <a:ext cx="770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r>
                      <a:rPr lang="en-US" b="1">
                        <a:solidFill>
                          <a:schemeClr val="bg2"/>
                        </a:solidFill>
                        <a:latin typeface="Arial" charset="0"/>
                      </a:rPr>
                      <a:t>CYAN - RED</a:t>
                    </a:r>
                  </a:p>
                </p:txBody>
              </p:sp>
            </p:grpSp>
            <p:grpSp>
              <p:nvGrpSpPr>
                <p:cNvPr id="53282" name="Group 37"/>
                <p:cNvGrpSpPr>
                  <a:grpSpLocks/>
                </p:cNvGrpSpPr>
                <p:nvPr/>
              </p:nvGrpSpPr>
              <p:grpSpPr bwMode="auto">
                <a:xfrm>
                  <a:off x="773" y="3072"/>
                  <a:ext cx="770" cy="336"/>
                  <a:chOff x="773" y="3072"/>
                  <a:chExt cx="770" cy="336"/>
                </a:xfrm>
              </p:grpSpPr>
              <p:grpSp>
                <p:nvGrpSpPr>
                  <p:cNvPr id="53283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894" y="3072"/>
                    <a:ext cx="528" cy="144"/>
                    <a:chOff x="816" y="3120"/>
                    <a:chExt cx="528" cy="144"/>
                  </a:xfrm>
                </p:grpSpPr>
                <p:sp>
                  <p:nvSpPr>
                    <p:cNvPr id="53285" name="Oval 18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816" y="3120"/>
                      <a:ext cx="144" cy="144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286" name="Oval 19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1200" y="3120"/>
                      <a:ext cx="144" cy="144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3284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73" y="3216"/>
                    <a:ext cx="770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r>
                      <a:rPr lang="en-US" b="1">
                        <a:solidFill>
                          <a:srgbClr val="00FFFF"/>
                        </a:solidFill>
                        <a:latin typeface="Arial" charset="0"/>
                      </a:rPr>
                      <a:t>CYAN </a:t>
                    </a:r>
                    <a:r>
                      <a:rPr lang="en-US" b="1">
                        <a:solidFill>
                          <a:schemeClr val="tx1"/>
                        </a:solidFill>
                        <a:latin typeface="Arial" charset="0"/>
                      </a:rPr>
                      <a:t>-</a:t>
                    </a:r>
                    <a:r>
                      <a:rPr lang="en-US" b="1">
                        <a:solidFill>
                          <a:srgbClr val="00FFFF"/>
                        </a:solidFill>
                        <a:latin typeface="Arial" charset="0"/>
                      </a:rPr>
                      <a:t> </a:t>
                    </a:r>
                    <a:r>
                      <a:rPr lang="en-US" b="1">
                        <a:solidFill>
                          <a:srgbClr val="FF0000"/>
                        </a:solidFill>
                        <a:latin typeface="Arial" charset="0"/>
                      </a:rPr>
                      <a:t>RED</a:t>
                    </a:r>
                  </a:p>
                </p:txBody>
              </p:sp>
            </p:grpSp>
          </p:grpSp>
          <p:grpSp>
            <p:nvGrpSpPr>
              <p:cNvPr id="53259" name="Group 59"/>
              <p:cNvGrpSpPr>
                <a:grpSpLocks/>
              </p:cNvGrpSpPr>
              <p:nvPr/>
            </p:nvGrpSpPr>
            <p:grpSpPr bwMode="auto">
              <a:xfrm>
                <a:off x="2294" y="3072"/>
                <a:ext cx="1188" cy="344"/>
                <a:chOff x="2294" y="3072"/>
                <a:chExt cx="1188" cy="344"/>
              </a:xfrm>
            </p:grpSpPr>
            <p:grpSp>
              <p:nvGrpSpPr>
                <p:cNvPr id="53271" name="Group 46"/>
                <p:cNvGrpSpPr>
                  <a:grpSpLocks/>
                </p:cNvGrpSpPr>
                <p:nvPr/>
              </p:nvGrpSpPr>
              <p:grpSpPr bwMode="auto">
                <a:xfrm>
                  <a:off x="2302" y="3080"/>
                  <a:ext cx="1180" cy="336"/>
                  <a:chOff x="2294" y="3072"/>
                  <a:chExt cx="1180" cy="336"/>
                </a:xfrm>
              </p:grpSpPr>
              <p:grpSp>
                <p:nvGrpSpPr>
                  <p:cNvPr id="53277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2620" y="3072"/>
                    <a:ext cx="528" cy="144"/>
                    <a:chOff x="2496" y="3168"/>
                    <a:chExt cx="528" cy="144"/>
                  </a:xfrm>
                </p:grpSpPr>
                <p:sp>
                  <p:nvSpPr>
                    <p:cNvPr id="53279" name="Oval 48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2496" y="3168"/>
                      <a:ext cx="144" cy="144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280" name="Oval 49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2880" y="3168"/>
                      <a:ext cx="144" cy="144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3278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94" y="3216"/>
                    <a:ext cx="1180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r>
                      <a:rPr lang="en-US" b="1">
                        <a:solidFill>
                          <a:schemeClr val="bg2"/>
                        </a:solidFill>
                        <a:latin typeface="Arial" charset="0"/>
                      </a:rPr>
                      <a:t>GREEN - MAGENTA</a:t>
                    </a:r>
                  </a:p>
                </p:txBody>
              </p:sp>
            </p:grpSp>
            <p:grpSp>
              <p:nvGrpSpPr>
                <p:cNvPr id="53272" name="Group 38"/>
                <p:cNvGrpSpPr>
                  <a:grpSpLocks/>
                </p:cNvGrpSpPr>
                <p:nvPr/>
              </p:nvGrpSpPr>
              <p:grpSpPr bwMode="auto">
                <a:xfrm>
                  <a:off x="2294" y="3072"/>
                  <a:ext cx="1180" cy="336"/>
                  <a:chOff x="2294" y="3072"/>
                  <a:chExt cx="1180" cy="336"/>
                </a:xfrm>
              </p:grpSpPr>
              <p:grpSp>
                <p:nvGrpSpPr>
                  <p:cNvPr id="53273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2620" y="3072"/>
                    <a:ext cx="528" cy="144"/>
                    <a:chOff x="2496" y="3168"/>
                    <a:chExt cx="528" cy="144"/>
                  </a:xfrm>
                </p:grpSpPr>
                <p:sp>
                  <p:nvSpPr>
                    <p:cNvPr id="53275" name="Oval 20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2496" y="3168"/>
                      <a:ext cx="144" cy="144"/>
                    </a:xfrm>
                    <a:prstGeom prst="ellipse">
                      <a:avLst/>
                    </a:prstGeom>
                    <a:solidFill>
                      <a:srgbClr val="00F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276" name="Oval 21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2880" y="3168"/>
                      <a:ext cx="144" cy="144"/>
                    </a:xfrm>
                    <a:prstGeom prst="ellipse">
                      <a:avLst/>
                    </a:prstGeom>
                    <a:solidFill>
                      <a:srgbClr val="FF00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3274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94" y="3216"/>
                    <a:ext cx="1180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r>
                      <a:rPr lang="en-US" b="1">
                        <a:solidFill>
                          <a:srgbClr val="00FF00"/>
                        </a:solidFill>
                        <a:latin typeface="Arial" charset="0"/>
                      </a:rPr>
                      <a:t>GREEN</a:t>
                    </a:r>
                    <a:r>
                      <a:rPr lang="en-US" b="1">
                        <a:solidFill>
                          <a:srgbClr val="00FFFF"/>
                        </a:solidFill>
                        <a:latin typeface="Arial" charset="0"/>
                      </a:rPr>
                      <a:t> </a:t>
                    </a:r>
                    <a:r>
                      <a:rPr lang="en-US" b="1">
                        <a:solidFill>
                          <a:schemeClr val="tx1"/>
                        </a:solidFill>
                        <a:latin typeface="Arial" charset="0"/>
                      </a:rPr>
                      <a:t>-</a:t>
                    </a:r>
                    <a:r>
                      <a:rPr lang="en-US" b="1">
                        <a:solidFill>
                          <a:srgbClr val="00FFFF"/>
                        </a:solidFill>
                        <a:latin typeface="Arial" charset="0"/>
                      </a:rPr>
                      <a:t> </a:t>
                    </a:r>
                    <a:r>
                      <a:rPr lang="en-US" b="1">
                        <a:solidFill>
                          <a:srgbClr val="FF00FF"/>
                        </a:solidFill>
                        <a:latin typeface="Arial" charset="0"/>
                      </a:rPr>
                      <a:t>MAGENTA</a:t>
                    </a:r>
                  </a:p>
                </p:txBody>
              </p:sp>
            </p:grpSp>
          </p:grpSp>
          <p:grpSp>
            <p:nvGrpSpPr>
              <p:cNvPr id="53260" name="Group 60"/>
              <p:cNvGrpSpPr>
                <a:grpSpLocks/>
              </p:cNvGrpSpPr>
              <p:nvPr/>
            </p:nvGrpSpPr>
            <p:grpSpPr bwMode="auto">
              <a:xfrm>
                <a:off x="4104" y="3072"/>
                <a:ext cx="1007" cy="344"/>
                <a:chOff x="4104" y="3072"/>
                <a:chExt cx="1007" cy="344"/>
              </a:xfrm>
            </p:grpSpPr>
            <p:grpSp>
              <p:nvGrpSpPr>
                <p:cNvPr id="53261" name="Group 51"/>
                <p:cNvGrpSpPr>
                  <a:grpSpLocks/>
                </p:cNvGrpSpPr>
                <p:nvPr/>
              </p:nvGrpSpPr>
              <p:grpSpPr bwMode="auto">
                <a:xfrm>
                  <a:off x="4112" y="3080"/>
                  <a:ext cx="999" cy="336"/>
                  <a:chOff x="4104" y="3072"/>
                  <a:chExt cx="999" cy="336"/>
                </a:xfrm>
              </p:grpSpPr>
              <p:grpSp>
                <p:nvGrpSpPr>
                  <p:cNvPr id="53267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4340" y="3072"/>
                    <a:ext cx="528" cy="144"/>
                    <a:chOff x="4320" y="3168"/>
                    <a:chExt cx="528" cy="144"/>
                  </a:xfrm>
                </p:grpSpPr>
                <p:sp>
                  <p:nvSpPr>
                    <p:cNvPr id="53269" name="Oval 53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4320" y="3168"/>
                      <a:ext cx="144" cy="144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270" name="Oval 54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4704" y="3168"/>
                      <a:ext cx="144" cy="144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3268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4" y="3216"/>
                    <a:ext cx="999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r>
                      <a:rPr lang="en-US" b="1">
                        <a:solidFill>
                          <a:schemeClr val="bg2"/>
                        </a:solidFill>
                        <a:latin typeface="Arial" charset="0"/>
                      </a:rPr>
                      <a:t>BLUE - YELLOW</a:t>
                    </a:r>
                  </a:p>
                </p:txBody>
              </p:sp>
            </p:grpSp>
            <p:grpSp>
              <p:nvGrpSpPr>
                <p:cNvPr id="53262" name="Group 40"/>
                <p:cNvGrpSpPr>
                  <a:grpSpLocks/>
                </p:cNvGrpSpPr>
                <p:nvPr/>
              </p:nvGrpSpPr>
              <p:grpSpPr bwMode="auto">
                <a:xfrm>
                  <a:off x="4104" y="3072"/>
                  <a:ext cx="999" cy="336"/>
                  <a:chOff x="4104" y="3072"/>
                  <a:chExt cx="999" cy="336"/>
                </a:xfrm>
              </p:grpSpPr>
              <p:grpSp>
                <p:nvGrpSpPr>
                  <p:cNvPr id="53263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4340" y="3072"/>
                    <a:ext cx="528" cy="144"/>
                    <a:chOff x="4320" y="3168"/>
                    <a:chExt cx="528" cy="144"/>
                  </a:xfrm>
                </p:grpSpPr>
                <p:sp>
                  <p:nvSpPr>
                    <p:cNvPr id="53265" name="Oval 16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4320" y="3168"/>
                      <a:ext cx="144" cy="144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266" name="Oval 17"/>
                    <p:cNvSpPr>
                      <a:spLocks noChangeArrowheads="1"/>
                    </p:cNvSpPr>
                    <p:nvPr/>
                  </p:nvSpPr>
                  <p:spPr bwMode="auto">
                    <a:xfrm rot="5400000" flipH="1">
                      <a:off x="4704" y="3168"/>
                      <a:ext cx="144" cy="144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63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3264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4" y="3216"/>
                    <a:ext cx="999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r>
                      <a:rPr lang="en-US" b="1">
                        <a:solidFill>
                          <a:srgbClr val="0000FF"/>
                        </a:solidFill>
                        <a:latin typeface="Arial" charset="0"/>
                      </a:rPr>
                      <a:t>BLUE</a:t>
                    </a:r>
                    <a:r>
                      <a:rPr lang="en-US" b="1">
                        <a:solidFill>
                          <a:srgbClr val="00FFFF"/>
                        </a:solidFill>
                        <a:latin typeface="Arial" charset="0"/>
                      </a:rPr>
                      <a:t> </a:t>
                    </a:r>
                    <a:r>
                      <a:rPr lang="en-US" b="1">
                        <a:solidFill>
                          <a:schemeClr val="tx1"/>
                        </a:solidFill>
                        <a:latin typeface="Arial" charset="0"/>
                      </a:rPr>
                      <a:t>-</a:t>
                    </a:r>
                    <a:r>
                      <a:rPr lang="en-US" b="1">
                        <a:solidFill>
                          <a:srgbClr val="00FFFF"/>
                        </a:solidFill>
                        <a:latin typeface="Arial" charset="0"/>
                      </a:rPr>
                      <a:t> </a:t>
                    </a:r>
                    <a:r>
                      <a:rPr lang="en-US" b="1">
                        <a:solidFill>
                          <a:srgbClr val="FFFF00"/>
                        </a:solidFill>
                        <a:latin typeface="Arial" charset="0"/>
                      </a:rPr>
                      <a:t>YELLOW</a:t>
                    </a:r>
                  </a:p>
                </p:txBody>
              </p: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 idx="4294967295"/>
          </p:nvPr>
        </p:nvSpPr>
        <p:spPr>
          <a:xfrm>
            <a:off x="381000" y="1257300"/>
            <a:ext cx="7772400" cy="723900"/>
          </a:xfrm>
        </p:spPr>
        <p:txBody>
          <a:bodyPr/>
          <a:lstStyle/>
          <a:p>
            <a:r>
              <a:rPr lang="en-US" smtClean="0"/>
              <a:t>Complementary Colors</a:t>
            </a:r>
          </a:p>
        </p:txBody>
      </p:sp>
      <p:sp>
        <p:nvSpPr>
          <p:cNvPr id="54275" name="Date Placeholder 2"/>
          <p:cNvSpPr txBox="1">
            <a:spLocks noGrp="1"/>
          </p:cNvSpPr>
          <p:nvPr/>
        </p:nvSpPr>
        <p:spPr bwMode="auto">
          <a:xfrm>
            <a:off x="381000" y="63230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8187E823-90EB-41E2-A00A-A5E0C8521481}" type="datetime1">
              <a:rPr lang="en-US" sz="1200">
                <a:solidFill>
                  <a:schemeClr val="tx1"/>
                </a:solidFill>
              </a:rPr>
              <a:pPr/>
              <a:t>2016-09-20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276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fld id="{72995D59-C161-4EF4-9957-611D184990F0}" type="slidenum">
              <a:rPr lang="en-US" sz="1200">
                <a:solidFill>
                  <a:schemeClr val="tx1"/>
                </a:solidFill>
              </a:rPr>
              <a:pPr algn="r"/>
              <a:t>56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277" name="Footer Placeholder 4"/>
          <p:cNvSpPr txBox="1">
            <a:spLocks noGrp="1"/>
          </p:cNvSpPr>
          <p:nvPr/>
        </p:nvSpPr>
        <p:spPr bwMode="auto">
          <a:xfrm>
            <a:off x="2906713" y="6332538"/>
            <a:ext cx="3322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200">
                <a:solidFill>
                  <a:schemeClr val="tx1"/>
                </a:solidFill>
              </a:rPr>
              <a:t>1999-2011 by Richard Alan Peters II</a:t>
            </a:r>
          </a:p>
        </p:txBody>
      </p:sp>
      <p:sp>
        <p:nvSpPr>
          <p:cNvPr id="54278" name="Text Box 13"/>
          <p:cNvSpPr txBox="1">
            <a:spLocks noChangeArrowheads="1"/>
          </p:cNvSpPr>
          <p:nvPr/>
        </p:nvSpPr>
        <p:spPr bwMode="auto">
          <a:xfrm>
            <a:off x="381000" y="5257800"/>
            <a:ext cx="838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latin typeface="Arial" charset="0"/>
              </a:rPr>
              <a:t>To complementary colors, the response of the retina’s photoreceptors is opposite.</a:t>
            </a:r>
          </a:p>
        </p:txBody>
      </p:sp>
      <p:pic>
        <p:nvPicPr>
          <p:cNvPr id="54279" name="Picture 17" descr="ColorWheelAng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01900"/>
            <a:ext cx="2057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80" name="Group 41"/>
          <p:cNvGrpSpPr>
            <a:grpSpLocks/>
          </p:cNvGrpSpPr>
          <p:nvPr/>
        </p:nvGrpSpPr>
        <p:grpSpPr bwMode="auto">
          <a:xfrm>
            <a:off x="2590800" y="2209800"/>
            <a:ext cx="6248400" cy="2722563"/>
            <a:chOff x="1584" y="1392"/>
            <a:chExt cx="3936" cy="1715"/>
          </a:xfrm>
        </p:grpSpPr>
        <p:sp>
          <p:nvSpPr>
            <p:cNvPr id="54281" name="Text Box 25"/>
            <p:cNvSpPr txBox="1">
              <a:spLocks noChangeArrowheads="1"/>
            </p:cNvSpPr>
            <p:nvPr/>
          </p:nvSpPr>
          <p:spPr bwMode="auto">
            <a:xfrm>
              <a:off x="2058" y="2934"/>
              <a:ext cx="307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200">
                  <a:latin typeface="Arial" charset="0"/>
                </a:rPr>
                <a:t>  photoreceptor response is represented as proportional to brightness </a:t>
              </a:r>
            </a:p>
          </p:txBody>
        </p:sp>
        <p:grpSp>
          <p:nvGrpSpPr>
            <p:cNvPr id="54282" name="Group 40"/>
            <p:cNvGrpSpPr>
              <a:grpSpLocks/>
            </p:cNvGrpSpPr>
            <p:nvPr/>
          </p:nvGrpSpPr>
          <p:grpSpPr bwMode="auto">
            <a:xfrm>
              <a:off x="1584" y="1392"/>
              <a:ext cx="3936" cy="1491"/>
              <a:chOff x="1584" y="1392"/>
              <a:chExt cx="3936" cy="1491"/>
            </a:xfrm>
          </p:grpSpPr>
          <p:grpSp>
            <p:nvGrpSpPr>
              <p:cNvPr id="54283" name="Group 12"/>
              <p:cNvGrpSpPr>
                <a:grpSpLocks/>
              </p:cNvGrpSpPr>
              <p:nvPr/>
            </p:nvGrpSpPr>
            <p:grpSpPr bwMode="auto">
              <a:xfrm>
                <a:off x="2089" y="1454"/>
                <a:ext cx="3041" cy="1392"/>
                <a:chOff x="3805237" y="2362200"/>
                <a:chExt cx="4828032" cy="2209800"/>
              </a:xfrm>
            </p:grpSpPr>
            <p:pic>
              <p:nvPicPr>
                <p:cNvPr id="54298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5237" y="2362200"/>
                  <a:ext cx="4828032" cy="4023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299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5237" y="4169664"/>
                  <a:ext cx="4828032" cy="4023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300" name="Picture 1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5237" y="2964688"/>
                  <a:ext cx="4828032" cy="4023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301" name="Picture 1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5237" y="3567176"/>
                  <a:ext cx="4828032" cy="4023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4284" name="Group 36"/>
              <p:cNvGrpSpPr>
                <a:grpSpLocks/>
              </p:cNvGrpSpPr>
              <p:nvPr/>
            </p:nvGrpSpPr>
            <p:grpSpPr bwMode="auto">
              <a:xfrm>
                <a:off x="5130" y="1392"/>
                <a:ext cx="390" cy="1491"/>
                <a:chOff x="1570" y="1606"/>
                <a:chExt cx="390" cy="1491"/>
              </a:xfrm>
            </p:grpSpPr>
            <p:sp>
              <p:nvSpPr>
                <p:cNvPr id="5429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570" y="2051"/>
                  <a:ext cx="24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sz="1800"/>
                    <a:t>0</a:t>
                  </a:r>
                  <a:r>
                    <a:rPr lang="en-US" sz="1800">
                      <a:cs typeface="Times New Roman" pitchFamily="18" charset="0"/>
                    </a:rPr>
                    <a:t>°</a:t>
                  </a:r>
                </a:p>
              </p:txBody>
            </p:sp>
            <p:sp>
              <p:nvSpPr>
                <p:cNvPr id="5429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570" y="2428"/>
                  <a:ext cx="3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sz="1800"/>
                    <a:t>180</a:t>
                  </a:r>
                  <a:r>
                    <a:rPr lang="en-US" sz="1800">
                      <a:cs typeface="Times New Roman" pitchFamily="18" charset="0"/>
                    </a:rPr>
                    <a:t>°</a:t>
                  </a:r>
                </a:p>
              </p:txBody>
            </p:sp>
            <p:sp>
              <p:nvSpPr>
                <p:cNvPr id="5429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570" y="1606"/>
                  <a:ext cx="333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sz="1000" b="1">
                      <a:latin typeface="Arial" charset="0"/>
                    </a:rPr>
                    <a:t>red</a:t>
                  </a:r>
                </a:p>
                <a:p>
                  <a:r>
                    <a:rPr lang="en-US" sz="1000" b="1">
                      <a:latin typeface="Arial" charset="0"/>
                    </a:rPr>
                    <a:t>green</a:t>
                  </a:r>
                </a:p>
                <a:p>
                  <a:r>
                    <a:rPr lang="en-US" sz="1000" b="1">
                      <a:latin typeface="Arial" charset="0"/>
                    </a:rPr>
                    <a:t>blue</a:t>
                  </a:r>
                </a:p>
              </p:txBody>
            </p:sp>
            <p:sp>
              <p:nvSpPr>
                <p:cNvPr id="5429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570" y="2751"/>
                  <a:ext cx="333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sz="1000" b="1">
                      <a:latin typeface="Arial" charset="0"/>
                    </a:rPr>
                    <a:t>red</a:t>
                  </a:r>
                </a:p>
                <a:p>
                  <a:r>
                    <a:rPr lang="en-US" sz="1000" b="1">
                      <a:latin typeface="Arial" charset="0"/>
                    </a:rPr>
                    <a:t>green</a:t>
                  </a:r>
                </a:p>
                <a:p>
                  <a:r>
                    <a:rPr lang="en-US" sz="1000" b="1">
                      <a:latin typeface="Arial" charset="0"/>
                    </a:rPr>
                    <a:t>blue</a:t>
                  </a:r>
                </a:p>
              </p:txBody>
            </p:sp>
          </p:grpSp>
          <p:grpSp>
            <p:nvGrpSpPr>
              <p:cNvPr id="54285" name="Group 35"/>
              <p:cNvGrpSpPr>
                <a:grpSpLocks/>
              </p:cNvGrpSpPr>
              <p:nvPr/>
            </p:nvGrpSpPr>
            <p:grpSpPr bwMode="auto">
              <a:xfrm>
                <a:off x="1584" y="1480"/>
                <a:ext cx="509" cy="1315"/>
                <a:chOff x="1680" y="1694"/>
                <a:chExt cx="509" cy="1315"/>
              </a:xfrm>
            </p:grpSpPr>
            <p:grpSp>
              <p:nvGrpSpPr>
                <p:cNvPr id="54286" name="Group 33"/>
                <p:cNvGrpSpPr>
                  <a:grpSpLocks/>
                </p:cNvGrpSpPr>
                <p:nvPr/>
              </p:nvGrpSpPr>
              <p:grpSpPr bwMode="auto">
                <a:xfrm>
                  <a:off x="1680" y="1694"/>
                  <a:ext cx="509" cy="554"/>
                  <a:chOff x="1680" y="1694"/>
                  <a:chExt cx="509" cy="554"/>
                </a:xfrm>
              </p:grpSpPr>
              <p:sp>
                <p:nvSpPr>
                  <p:cNvPr id="54291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74" y="2075"/>
                    <a:ext cx="32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r>
                      <a:rPr lang="en-US" sz="1200">
                        <a:latin typeface="Arial" charset="0"/>
                      </a:rPr>
                      <a:t>color</a:t>
                    </a:r>
                  </a:p>
                </p:txBody>
              </p:sp>
              <p:sp>
                <p:nvSpPr>
                  <p:cNvPr id="54292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1694"/>
                    <a:ext cx="509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r>
                      <a:rPr lang="en-US" sz="1200">
                        <a:latin typeface="Arial" charset="0"/>
                      </a:rPr>
                      <a:t>response</a:t>
                    </a:r>
                  </a:p>
                </p:txBody>
              </p:sp>
              <p:sp>
                <p:nvSpPr>
                  <p:cNvPr id="54293" name="Line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34" y="1875"/>
                    <a:ext cx="0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287" name="Group 34"/>
                <p:cNvGrpSpPr>
                  <a:grpSpLocks/>
                </p:cNvGrpSpPr>
                <p:nvPr/>
              </p:nvGrpSpPr>
              <p:grpSpPr bwMode="auto">
                <a:xfrm>
                  <a:off x="1680" y="2455"/>
                  <a:ext cx="509" cy="554"/>
                  <a:chOff x="1680" y="2455"/>
                  <a:chExt cx="509" cy="554"/>
                </a:xfrm>
              </p:grpSpPr>
              <p:sp>
                <p:nvSpPr>
                  <p:cNvPr id="54288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0" y="2836"/>
                    <a:ext cx="509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r>
                      <a:rPr lang="en-US" sz="1200">
                        <a:latin typeface="Arial" charset="0"/>
                      </a:rPr>
                      <a:t>response</a:t>
                    </a:r>
                  </a:p>
                </p:txBody>
              </p:sp>
              <p:sp>
                <p:nvSpPr>
                  <p:cNvPr id="54289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74" y="2455"/>
                    <a:ext cx="323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2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r>
                      <a:rPr lang="en-US" sz="1200">
                        <a:latin typeface="Arial" charset="0"/>
                      </a:rPr>
                      <a:t>color</a:t>
                    </a:r>
                  </a:p>
                </p:txBody>
              </p:sp>
              <p:sp>
                <p:nvSpPr>
                  <p:cNvPr id="54290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934" y="2635"/>
                    <a:ext cx="0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 September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20AF22-B9A8-4AFD-ACEC-C789FD71736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B511D0B-1FBA-4439-88B2-9E7A176F952C}" type="slidenum">
              <a:rPr lang="en-US" sz="1200" smtClean="0">
                <a:solidFill>
                  <a:schemeClr val="tx1"/>
                </a:solidFill>
              </a:rPr>
              <a:pPr/>
              <a:t>57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5300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1630363" y="5638800"/>
            <a:ext cx="5883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800"/>
              <a:t>Stare at the dot in the center of the image</a:t>
            </a:r>
          </a:p>
        </p:txBody>
      </p:sp>
      <p:sp>
        <p:nvSpPr>
          <p:cNvPr id="55302" name="Rectangle 3"/>
          <p:cNvSpPr>
            <a:spLocks noGrp="1" noChangeArrowheads="1"/>
          </p:cNvSpPr>
          <p:nvPr>
            <p:ph type="title"/>
          </p:nvPr>
        </p:nvSpPr>
        <p:spPr>
          <a:xfrm>
            <a:off x="495300" y="1066800"/>
            <a:ext cx="8153400" cy="723900"/>
          </a:xfrm>
          <a:noFill/>
        </p:spPr>
        <p:txBody>
          <a:bodyPr lIns="92053" tIns="46028" rIns="92053" bIns="46028"/>
          <a:lstStyle/>
          <a:p>
            <a:pPr algn="ctr"/>
            <a:r>
              <a:rPr lang="en-US" smtClean="0"/>
              <a:t>Color Perception: The Afterimage Effect</a:t>
            </a:r>
          </a:p>
        </p:txBody>
      </p:sp>
      <p:pic>
        <p:nvPicPr>
          <p:cNvPr id="55303" name="Picture 4" descr="after image exampl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4876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713FE0E-9762-4C9E-B8B5-BA86DE86EA97}" type="slidenum">
              <a:rPr lang="en-US" sz="1200" smtClean="0">
                <a:solidFill>
                  <a:schemeClr val="tx1"/>
                </a:solidFill>
              </a:rPr>
              <a:pPr/>
              <a:t>58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6324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56325" name="Picture 2" descr="after image exampl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B08F02C4-16B8-4464-BBE6-5F57C74D0DB6}" type="slidenum">
              <a:rPr lang="en-US" sz="1200" smtClean="0">
                <a:solidFill>
                  <a:schemeClr val="tx1"/>
                </a:solidFill>
              </a:rPr>
              <a:pPr/>
              <a:t>59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7348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57349" name="Picture 2" descr="after image exampl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0540E7E1-88D1-4993-8F69-36CDD5E4ED44}" type="slidenum">
              <a:rPr lang="en-US" sz="1200" smtClean="0">
                <a:solidFill>
                  <a:schemeClr val="tx1"/>
                </a:solidFill>
              </a:rPr>
              <a:pPr/>
              <a:t>6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1268" name="Footer Placeholder 5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11269" name="Picture 11" descr="CMY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38263"/>
            <a:ext cx="4681538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Rectangle 10"/>
          <p:cNvSpPr>
            <a:spLocks noGrp="1" noChangeArrowheads="1"/>
          </p:cNvSpPr>
          <p:nvPr>
            <p:ph type="title"/>
          </p:nvPr>
        </p:nvSpPr>
        <p:spPr>
          <a:xfrm>
            <a:off x="449263" y="1437926"/>
            <a:ext cx="1752600" cy="1505649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  <a:effectLst>
            <a:outerShdw blurRad="38100" dist="107763" dir="2700000" algn="ctr" rotWithShape="0">
              <a:schemeClr val="tx1">
                <a:alpha val="50000"/>
              </a:schemeClr>
            </a:outerShdw>
          </a:effectLst>
        </p:spPr>
        <p:txBody>
          <a:bodyPr lIns="92053" tIns="46028" rIns="92053" bIns="46028">
            <a:spAutoFit/>
          </a:bodyPr>
          <a:lstStyle/>
          <a:p>
            <a:pPr>
              <a:lnSpc>
                <a:spcPct val="85000"/>
              </a:lnSpc>
            </a:pPr>
            <a:r>
              <a:rPr lang="en-US" smtClean="0"/>
              <a:t>Color Images in Print</a:t>
            </a:r>
          </a:p>
        </p:txBody>
      </p:sp>
      <p:sp>
        <p:nvSpPr>
          <p:cNvPr id="11271" name="Text Box 12"/>
          <p:cNvSpPr txBox="1">
            <a:spLocks noChangeArrowheads="1"/>
          </p:cNvSpPr>
          <p:nvPr/>
        </p:nvSpPr>
        <p:spPr bwMode="auto">
          <a:xfrm>
            <a:off x="7620000" y="4572000"/>
            <a:ext cx="1066800" cy="137550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Comic Sans MS" pitchFamily="66" charset="0"/>
              </a:rPr>
              <a:t>The four colors are magenta, cyan, yellow,  and black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FD2E342-50E9-4A6C-993E-4800AA0CC1A2}" type="slidenum">
              <a:rPr lang="en-US" sz="1200" smtClean="0">
                <a:solidFill>
                  <a:schemeClr val="tx1"/>
                </a:solidFill>
              </a:rPr>
              <a:pPr/>
              <a:t>60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58373" name="Picture 2" descr="after image exampl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F07CFC53-E6EC-475A-817E-B8838CC1CAF6}" type="slidenum">
              <a:rPr lang="en-US" sz="1200" smtClean="0">
                <a:solidFill>
                  <a:schemeClr val="tx1"/>
                </a:solidFill>
              </a:rPr>
              <a:pPr/>
              <a:t>61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59396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59397" name="Picture 2" descr="after image exampl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4876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 Box 3"/>
          <p:cNvSpPr txBox="1">
            <a:spLocks noChangeArrowheads="1"/>
          </p:cNvSpPr>
          <p:nvPr/>
        </p:nvSpPr>
        <p:spPr bwMode="auto">
          <a:xfrm>
            <a:off x="381000" y="5591175"/>
            <a:ext cx="8382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800"/>
              <a:t>The color “negatives” saturate the local receptors so that when the color is removed the agonist (opposite) color receptors remain saturated.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066800"/>
            <a:ext cx="8153400" cy="723900"/>
          </a:xfrm>
          <a:noFill/>
        </p:spPr>
        <p:txBody>
          <a:bodyPr lIns="92053" tIns="46028" rIns="92053" bIns="46028"/>
          <a:lstStyle/>
          <a:p>
            <a:pPr algn="ctr"/>
            <a:r>
              <a:rPr lang="en-US" smtClean="0"/>
              <a:t>Color Perception: The Afterimage Effect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B0C5D26A-C613-4D57-A0E0-1CC20C4B1FF3}" type="slidenum">
              <a:rPr lang="en-US" sz="1200" smtClean="0">
                <a:solidFill>
                  <a:schemeClr val="tx1"/>
                </a:solidFill>
              </a:rPr>
              <a:pPr/>
              <a:t>62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60421" name="Picture 2" descr="FullIm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3" y="2209800"/>
            <a:ext cx="473868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 Box 3"/>
          <p:cNvSpPr txBox="1">
            <a:spLocks noChangeArrowheads="1"/>
          </p:cNvSpPr>
          <p:nvPr/>
        </p:nvSpPr>
        <p:spPr bwMode="auto">
          <a:xfrm>
            <a:off x="1630363" y="5638800"/>
            <a:ext cx="58832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Dale Purves, R. Beau Lotto, Surajit Nundy, “Why We See What We Do”,  </a:t>
            </a:r>
            <a:r>
              <a:rPr lang="en-US" i="1"/>
              <a:t>American Scientist</a:t>
            </a:r>
            <a:r>
              <a:rPr lang="en-US"/>
              <a:t>, Volume 90, No. 3, May-June 2002</a:t>
            </a:r>
          </a:p>
        </p:txBody>
      </p:sp>
      <p:sp>
        <p:nvSpPr>
          <p:cNvPr id="60423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81100"/>
            <a:ext cx="8153400" cy="723900"/>
          </a:xfrm>
          <a:noFill/>
        </p:spPr>
        <p:txBody>
          <a:bodyPr lIns="92053" tIns="46028" rIns="92053" bIns="46028"/>
          <a:lstStyle/>
          <a:p>
            <a:pPr algn="ctr"/>
            <a:r>
              <a:rPr lang="en-US" smtClean="0"/>
              <a:t>Color Perception: the Cornsweet Effect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1328BA6-043A-4186-8129-4414B27A9C82}" type="slidenum">
              <a:rPr lang="en-US" sz="1200" smtClean="0">
                <a:solidFill>
                  <a:schemeClr val="tx1"/>
                </a:solidFill>
              </a:rPr>
              <a:pPr/>
              <a:t>63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1444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61445" name="Picture 2" descr="FullIm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3" y="2209800"/>
            <a:ext cx="473868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 Box 3"/>
          <p:cNvSpPr txBox="1">
            <a:spLocks noChangeArrowheads="1"/>
          </p:cNvSpPr>
          <p:nvPr/>
        </p:nvSpPr>
        <p:spPr bwMode="auto">
          <a:xfrm>
            <a:off x="1630363" y="5638800"/>
            <a:ext cx="58832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Dale Purves, R. Beau Lotto, Surajit Nundy, “Why We See What We Do”,  </a:t>
            </a:r>
            <a:r>
              <a:rPr lang="en-US" i="1"/>
              <a:t>American Scientist</a:t>
            </a:r>
            <a:r>
              <a:rPr lang="en-US"/>
              <a:t>, Volume 90, No. 3, May-June 2002</a:t>
            </a:r>
          </a:p>
        </p:txBody>
      </p:sp>
      <p:sp>
        <p:nvSpPr>
          <p:cNvPr id="61447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81100"/>
            <a:ext cx="8153400" cy="723900"/>
          </a:xfrm>
          <a:noFill/>
        </p:spPr>
        <p:txBody>
          <a:bodyPr lIns="92053" tIns="46028" rIns="92053" bIns="46028"/>
          <a:lstStyle/>
          <a:p>
            <a:pPr algn="ctr"/>
            <a:r>
              <a:rPr lang="en-US" smtClean="0"/>
              <a:t>Color Perception: the Cornsweet Effect</a:t>
            </a:r>
          </a:p>
        </p:txBody>
      </p:sp>
      <p:sp>
        <p:nvSpPr>
          <p:cNvPr id="61448" name="Text Box 5"/>
          <p:cNvSpPr txBox="1">
            <a:spLocks noChangeArrowheads="1"/>
          </p:cNvSpPr>
          <p:nvPr/>
        </p:nvSpPr>
        <p:spPr bwMode="auto">
          <a:xfrm>
            <a:off x="7739063" y="4953000"/>
            <a:ext cx="719137" cy="3048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50800" dir="78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>
                <a:latin typeface="Comic Sans MS" pitchFamily="66" charset="0"/>
              </a:rPr>
              <a:t>Right?</a:t>
            </a:r>
          </a:p>
        </p:txBody>
      </p:sp>
      <p:sp>
        <p:nvSpPr>
          <p:cNvPr id="61449" name="AutoShape 6"/>
          <p:cNvSpPr>
            <a:spLocks noChangeArrowheads="1"/>
          </p:cNvSpPr>
          <p:nvPr/>
        </p:nvSpPr>
        <p:spPr bwMode="auto">
          <a:xfrm>
            <a:off x="6399213" y="3429000"/>
            <a:ext cx="2058987" cy="481013"/>
          </a:xfrm>
          <a:prstGeom prst="leftArrow">
            <a:avLst>
              <a:gd name="adj1" fmla="val 54685"/>
              <a:gd name="adj2" fmla="val 73978"/>
            </a:avLst>
          </a:prstGeom>
          <a:solidFill>
            <a:srgbClr val="FFFF99"/>
          </a:solidFill>
          <a:ln>
            <a:noFill/>
          </a:ln>
          <a:effectLst>
            <a:outerShdw blurRad="38100" dist="50800" dir="78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dirty="0"/>
              <a:t>The top is darker…</a:t>
            </a:r>
          </a:p>
        </p:txBody>
      </p:sp>
      <p:sp>
        <p:nvSpPr>
          <p:cNvPr id="61450" name="AutoShape 7"/>
          <p:cNvSpPr>
            <a:spLocks noChangeArrowheads="1"/>
          </p:cNvSpPr>
          <p:nvPr/>
        </p:nvSpPr>
        <p:spPr bwMode="auto">
          <a:xfrm>
            <a:off x="6400800" y="4191000"/>
            <a:ext cx="2058988" cy="481013"/>
          </a:xfrm>
          <a:prstGeom prst="leftArrow">
            <a:avLst>
              <a:gd name="adj1" fmla="val 54685"/>
              <a:gd name="adj2" fmla="val 73978"/>
            </a:avLst>
          </a:prstGeom>
          <a:solidFill>
            <a:srgbClr val="FFFF99"/>
          </a:solidFill>
          <a:ln>
            <a:noFill/>
          </a:ln>
          <a:effectLst>
            <a:outerShdw blurRad="38100" dist="50800" dir="78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dirty="0"/>
              <a:t>…than the bottom,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78496DE5-84F9-4F00-91B5-799C1DAB8646}" type="slidenum">
              <a:rPr lang="en-US" sz="1200" smtClean="0">
                <a:solidFill>
                  <a:schemeClr val="tx1"/>
                </a:solidFill>
              </a:rPr>
              <a:pPr/>
              <a:t>64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2468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62469" name="Picture 2" descr="FullIm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3" y="2209800"/>
            <a:ext cx="473868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Rectangle 3"/>
          <p:cNvSpPr>
            <a:spLocks noChangeArrowheads="1"/>
          </p:cNvSpPr>
          <p:nvPr/>
        </p:nvSpPr>
        <p:spPr bwMode="auto">
          <a:xfrm>
            <a:off x="5076825" y="3733800"/>
            <a:ext cx="1295400" cy="762000"/>
          </a:xfrm>
          <a:prstGeom prst="rect">
            <a:avLst/>
          </a:prstGeom>
          <a:solidFill>
            <a:srgbClr val="7B7B7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471" name="Text Box 4"/>
          <p:cNvSpPr txBox="1">
            <a:spLocks noChangeArrowheads="1"/>
          </p:cNvSpPr>
          <p:nvPr/>
        </p:nvSpPr>
        <p:spPr bwMode="auto">
          <a:xfrm>
            <a:off x="1630363" y="5638800"/>
            <a:ext cx="58832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Dale Purves, R. Beau Lotto, Surajit Nundy, “Why We See What We Do”,  </a:t>
            </a:r>
            <a:r>
              <a:rPr lang="en-US" i="1"/>
              <a:t>American Scientist</a:t>
            </a:r>
            <a:r>
              <a:rPr lang="en-US"/>
              <a:t>, Volume 90, No. 3, May-June 2002</a:t>
            </a:r>
          </a:p>
        </p:txBody>
      </p:sp>
      <p:sp>
        <p:nvSpPr>
          <p:cNvPr id="62472" name="Rectangle 5"/>
          <p:cNvSpPr>
            <a:spLocks noGrp="1" noChangeArrowheads="1"/>
          </p:cNvSpPr>
          <p:nvPr>
            <p:ph type="title"/>
          </p:nvPr>
        </p:nvSpPr>
        <p:spPr>
          <a:xfrm>
            <a:off x="495300" y="1181100"/>
            <a:ext cx="8153400" cy="723900"/>
          </a:xfrm>
          <a:noFill/>
        </p:spPr>
        <p:txBody>
          <a:bodyPr lIns="92053" tIns="46028" rIns="92053" bIns="46028"/>
          <a:lstStyle/>
          <a:p>
            <a:pPr algn="ctr"/>
            <a:r>
              <a:rPr lang="en-US" smtClean="0"/>
              <a:t>Color Perception: the Cornsweet Effect</a:t>
            </a:r>
          </a:p>
        </p:txBody>
      </p:sp>
      <p:sp>
        <p:nvSpPr>
          <p:cNvPr id="62473" name="Text Box 6"/>
          <p:cNvSpPr txBox="1">
            <a:spLocks noChangeArrowheads="1"/>
          </p:cNvSpPr>
          <p:nvPr/>
        </p:nvSpPr>
        <p:spPr bwMode="auto">
          <a:xfrm>
            <a:off x="7680325" y="4953000"/>
            <a:ext cx="777875" cy="3048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50800" dir="78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Wrong!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8A5AC59-159E-49F7-85F0-B7F41E5C9540}" type="slidenum">
              <a:rPr lang="en-US" sz="1200" smtClean="0">
                <a:solidFill>
                  <a:schemeClr val="tx1"/>
                </a:solidFill>
              </a:rPr>
              <a:pPr/>
              <a:t>65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3492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63493" name="Picture 2" descr="FullIm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3" y="2209800"/>
            <a:ext cx="473868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Text Box 3"/>
          <p:cNvSpPr txBox="1">
            <a:spLocks noChangeArrowheads="1"/>
          </p:cNvSpPr>
          <p:nvPr/>
        </p:nvSpPr>
        <p:spPr bwMode="auto">
          <a:xfrm>
            <a:off x="1630363" y="5638800"/>
            <a:ext cx="58832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/>
              <a:t>Dale Purves, R. Beau Lotto, Surajit Nundy, “Why We See What We Do”,  </a:t>
            </a:r>
            <a:r>
              <a:rPr lang="en-US" i="1"/>
              <a:t>American Scientist</a:t>
            </a:r>
            <a:r>
              <a:rPr lang="en-US"/>
              <a:t>, Volume 90, No. 3, May-June 2002</a:t>
            </a:r>
          </a:p>
        </p:txBody>
      </p:sp>
      <p:sp>
        <p:nvSpPr>
          <p:cNvPr id="63495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81100"/>
            <a:ext cx="8153400" cy="723900"/>
          </a:xfrm>
          <a:noFill/>
        </p:spPr>
        <p:txBody>
          <a:bodyPr lIns="92053" tIns="46028" rIns="92053" bIns="46028"/>
          <a:lstStyle/>
          <a:p>
            <a:pPr algn="ctr"/>
            <a:r>
              <a:rPr lang="en-US" smtClean="0"/>
              <a:t>Color Perception: the Cornsweet Effect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8A5AC59-159E-49F7-85F0-B7F41E5C9540}" type="slidenum">
              <a:rPr lang="en-US" sz="1200" smtClean="0">
                <a:solidFill>
                  <a:schemeClr val="tx1"/>
                </a:solidFill>
              </a:rPr>
              <a:pPr/>
              <a:t>66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3492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63495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81100"/>
            <a:ext cx="8153400" cy="723900"/>
          </a:xfrm>
          <a:noFill/>
        </p:spPr>
        <p:txBody>
          <a:bodyPr lIns="92053" tIns="46028" rIns="92053" bIns="46028"/>
          <a:lstStyle/>
          <a:p>
            <a:pPr algn="ctr"/>
            <a:r>
              <a:rPr lang="en-US" dirty="0" smtClean="0"/>
              <a:t>Color Perception: the </a:t>
            </a:r>
            <a:r>
              <a:rPr lang="en-US" dirty="0" err="1" smtClean="0"/>
              <a:t>Munker</a:t>
            </a:r>
            <a:r>
              <a:rPr lang="en-US" dirty="0" smtClean="0"/>
              <a:t> Illusion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2042160"/>
            <a:ext cx="3901440" cy="390144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05600" y="3838991"/>
            <a:ext cx="2105063" cy="307777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50800" dir="78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dirty="0" smtClean="0">
                <a:latin typeface="Comic Sans MS" pitchFamily="66" charset="0"/>
              </a:rPr>
              <a:t>Blue and green spirals?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50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8A5AC59-159E-49F7-85F0-B7F41E5C9540}" type="slidenum">
              <a:rPr lang="en-US" sz="1200" smtClean="0">
                <a:solidFill>
                  <a:schemeClr val="tx1"/>
                </a:solidFill>
              </a:rPr>
              <a:pPr/>
              <a:t>67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3492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63495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81100"/>
            <a:ext cx="8153400" cy="723900"/>
          </a:xfrm>
          <a:noFill/>
        </p:spPr>
        <p:txBody>
          <a:bodyPr lIns="92053" tIns="46028" rIns="92053" bIns="46028"/>
          <a:lstStyle/>
          <a:p>
            <a:pPr algn="ctr"/>
            <a:r>
              <a:rPr lang="en-US" dirty="0" smtClean="0"/>
              <a:t>Color Perception: the </a:t>
            </a:r>
            <a:r>
              <a:rPr lang="en-US" dirty="0" err="1" smtClean="0"/>
              <a:t>Munker</a:t>
            </a:r>
            <a:r>
              <a:rPr lang="en-US" dirty="0" smtClean="0"/>
              <a:t> Illusion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2042160"/>
            <a:ext cx="3901440" cy="3901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2042160"/>
            <a:ext cx="3901440" cy="3901440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692776" y="3838991"/>
            <a:ext cx="2117887" cy="307777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50800" dir="78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dirty="0" smtClean="0">
                <a:latin typeface="Comic Sans MS" pitchFamily="66" charset="0"/>
              </a:rPr>
              <a:t>No. Blue-green spirals.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6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8A5AC59-159E-49F7-85F0-B7F41E5C9540}" type="slidenum">
              <a:rPr lang="en-US" sz="1200" smtClean="0">
                <a:solidFill>
                  <a:schemeClr val="tx1"/>
                </a:solidFill>
              </a:rPr>
              <a:pPr/>
              <a:t>68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63492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sp>
        <p:nvSpPr>
          <p:cNvPr id="63495" name="Rectangle 4"/>
          <p:cNvSpPr>
            <a:spLocks noGrp="1" noChangeArrowheads="1"/>
          </p:cNvSpPr>
          <p:nvPr>
            <p:ph type="title"/>
          </p:nvPr>
        </p:nvSpPr>
        <p:spPr>
          <a:xfrm>
            <a:off x="495300" y="1181100"/>
            <a:ext cx="8153400" cy="723900"/>
          </a:xfrm>
          <a:noFill/>
        </p:spPr>
        <p:txBody>
          <a:bodyPr lIns="92053" tIns="46028" rIns="92053" bIns="46028"/>
          <a:lstStyle/>
          <a:p>
            <a:pPr algn="ctr"/>
            <a:r>
              <a:rPr lang="en-US" dirty="0" smtClean="0"/>
              <a:t>Color Perception: the </a:t>
            </a:r>
            <a:r>
              <a:rPr lang="en-US" dirty="0" err="1" smtClean="0"/>
              <a:t>Munker</a:t>
            </a:r>
            <a:r>
              <a:rPr lang="en-US" dirty="0" smtClean="0"/>
              <a:t> Illusion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2042160"/>
            <a:ext cx="3901440" cy="3901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2042160"/>
            <a:ext cx="3901440" cy="3901440"/>
          </a:xfrm>
          <a:prstGeom prst="rect">
            <a:avLst/>
          </a:prstGeom>
        </p:spPr>
      </p:pic>
      <p:pic>
        <p:nvPicPr>
          <p:cNvPr id="68610" name="Picture 2" descr="F:\Courses\EECE253\Graphics\Cornsweet\Munker Overlay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0" y="2051685"/>
            <a:ext cx="390144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692776" y="3838991"/>
            <a:ext cx="2117887" cy="307777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50800" dir="78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dirty="0" smtClean="0">
                <a:latin typeface="Comic Sans MS" pitchFamily="66" charset="0"/>
              </a:rPr>
              <a:t>No. Blue-green spirals.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3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Excellent and Amusing Website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91" y="2057400"/>
            <a:ext cx="6660818" cy="4038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 September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01DB4-380C-46F3-A858-5F3E334ABC8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371600" y="5907592"/>
            <a:ext cx="1219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200" y="2209800"/>
            <a:ext cx="39624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40" b="1" u="sng" dirty="0">
                <a:solidFill>
                  <a:srgbClr val="00B050"/>
                </a:solidFill>
                <a:latin typeface="+mn-lt"/>
                <a:hlinkClick r:id="rId3"/>
              </a:rPr>
              <a:t>Optical Illusions &amp; Visual Phenomena</a:t>
            </a:r>
            <a:endParaRPr lang="en-US" sz="1440" b="1" u="sng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67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BEBC8D4-8139-47F4-B061-4E1AC2B0A65A}" type="slidenum">
              <a:rPr lang="en-US" sz="1200" smtClean="0">
                <a:solidFill>
                  <a:schemeClr val="tx1"/>
                </a:solidFill>
              </a:rPr>
              <a:pPr/>
              <a:t>7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2292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12293" name="Picture 4" descr="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575945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ctangle 3"/>
          <p:cNvSpPr>
            <a:spLocks noChangeArrowheads="1"/>
          </p:cNvSpPr>
          <p:nvPr/>
        </p:nvSpPr>
        <p:spPr bwMode="auto">
          <a:xfrm>
            <a:off x="533400" y="10287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sz="3600"/>
              <a:t>Standard Halftone Screen Angles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400800" y="1981200"/>
            <a:ext cx="2057400" cy="1447800"/>
            <a:chOff x="6400800" y="1981200"/>
            <a:chExt cx="2057400" cy="1447800"/>
          </a:xfrm>
        </p:grpSpPr>
        <p:sp>
          <p:nvSpPr>
            <p:cNvPr id="12298" name="Rectangle 6"/>
            <p:cNvSpPr>
              <a:spLocks noChangeArrowheads="1"/>
            </p:cNvSpPr>
            <p:nvPr/>
          </p:nvSpPr>
          <p:spPr bwMode="auto">
            <a:xfrm>
              <a:off x="6400800" y="1981200"/>
              <a:ext cx="2057400" cy="1447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107763" dir="8100000" algn="ctr" rotWithShape="0">
                <a:srgbClr val="7C7C7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9" name="Text Box 7"/>
            <p:cNvSpPr txBox="1">
              <a:spLocks noChangeArrowheads="1"/>
            </p:cNvSpPr>
            <p:nvPr/>
          </p:nvSpPr>
          <p:spPr bwMode="auto">
            <a:xfrm>
              <a:off x="6477000" y="2057400"/>
              <a:ext cx="1905000" cy="1311275"/>
            </a:xfrm>
            <a:prstGeom prst="rect">
              <a:avLst/>
            </a:prstGeom>
            <a:noFill/>
            <a:ln>
              <a:noFill/>
            </a:ln>
            <a:effectLst>
              <a:outerShdw dist="17961" dir="81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sz="2000" dirty="0">
                  <a:solidFill>
                    <a:srgbClr val="00FFFF"/>
                  </a:solidFill>
                  <a:latin typeface="Arial" charset="0"/>
                </a:rPr>
                <a:t>Cyan:  105</a:t>
              </a:r>
              <a:r>
                <a:rPr lang="en-US" sz="2000" dirty="0">
                  <a:solidFill>
                    <a:srgbClr val="00FFFF"/>
                  </a:solidFill>
                  <a:latin typeface="Arial" charset="0"/>
                  <a:cs typeface="Arial" charset="0"/>
                </a:rPr>
                <a:t>°</a:t>
              </a:r>
            </a:p>
            <a:p>
              <a:pPr algn="r"/>
              <a:r>
                <a:rPr lang="en-US" sz="2000" dirty="0">
                  <a:solidFill>
                    <a:srgbClr val="FFFF00"/>
                  </a:solidFill>
                  <a:latin typeface="Arial" charset="0"/>
                  <a:cs typeface="Arial" charset="0"/>
                </a:rPr>
                <a:t>Yellow:    90°</a:t>
              </a:r>
            </a:p>
            <a:p>
              <a:pPr algn="r"/>
              <a:r>
                <a:rPr lang="en-US" sz="2000" dirty="0">
                  <a:solidFill>
                    <a:srgbClr val="FF00FF"/>
                  </a:solidFill>
                  <a:latin typeface="Arial" charset="0"/>
                  <a:cs typeface="Arial" charset="0"/>
                </a:rPr>
                <a:t>Magenta:    75°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Black:    45°</a:t>
              </a:r>
            </a:p>
          </p:txBody>
        </p:sp>
      </p:grp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609600" y="1981200"/>
            <a:ext cx="3505200" cy="51372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8100000" algn="ctr" rotWithShape="0">
              <a:srgbClr val="7C7C7C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dirty="0">
                <a:latin typeface="Comic Sans MS" pitchFamily="66" charset="0"/>
              </a:rPr>
              <a:t>The dot grids are created with a screen that overlays the intensity images.</a:t>
            </a:r>
          </a:p>
        </p:txBody>
      </p:sp>
      <p:sp>
        <p:nvSpPr>
          <p:cNvPr id="12297" name="Text Box 10"/>
          <p:cNvSpPr txBox="1">
            <a:spLocks noChangeArrowheads="1"/>
          </p:cNvSpPr>
          <p:nvPr/>
        </p:nvSpPr>
        <p:spPr bwMode="auto">
          <a:xfrm>
            <a:off x="6858000" y="4419600"/>
            <a:ext cx="1600200" cy="14335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107763" dir="8100000" algn="ctr" rotWithShape="0">
              <a:srgbClr val="7C7C7C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Aft>
                <a:spcPct val="35000"/>
              </a:spcAft>
            </a:pPr>
            <a:r>
              <a:rPr lang="en-US" dirty="0">
                <a:latin typeface="Comic Sans MS" pitchFamily="66" charset="0"/>
              </a:rPr>
              <a:t>The screens are oriented at different angles. </a:t>
            </a:r>
          </a:p>
          <a:p>
            <a:pPr>
              <a:spcAft>
                <a:spcPct val="35000"/>
              </a:spcAft>
            </a:pPr>
            <a:r>
              <a:rPr lang="en-US" dirty="0">
                <a:latin typeface="Comic Sans MS" pitchFamily="66" charset="0"/>
              </a:rPr>
              <a:t>The resulting patterns are called “rosettes”.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A390507B-B2D8-45D1-810F-04215E06C307}" type="slidenum">
              <a:rPr lang="en-US" sz="1200" smtClean="0">
                <a:solidFill>
                  <a:schemeClr val="tx1"/>
                </a:solidFill>
              </a:rPr>
              <a:pPr/>
              <a:t>8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3316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13317" name="Picture 18" descr="eye-CMYK-HTD-seps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"/>
          <a:stretch>
            <a:fillRect/>
          </a:stretch>
        </p:blipFill>
        <p:spPr bwMode="auto">
          <a:xfrm>
            <a:off x="1239838" y="1666875"/>
            <a:ext cx="66643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028700"/>
            <a:ext cx="7772400" cy="723900"/>
          </a:xfrm>
        </p:spPr>
        <p:txBody>
          <a:bodyPr/>
          <a:lstStyle/>
          <a:p>
            <a:r>
              <a:rPr lang="en-US" smtClean="0"/>
              <a:t>Color Separation / Halftoning</a:t>
            </a:r>
          </a:p>
        </p:txBody>
      </p:sp>
      <p:sp>
        <p:nvSpPr>
          <p:cNvPr id="13319" name="Text Box 15"/>
          <p:cNvSpPr txBox="1">
            <a:spLocks noChangeArrowheads="1"/>
          </p:cNvSpPr>
          <p:nvPr/>
        </p:nvSpPr>
        <p:spPr bwMode="auto">
          <a:xfrm>
            <a:off x="638175" y="5181600"/>
            <a:ext cx="2714625" cy="7207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1600" dist="107763" dir="2700000" algn="ctr" rotWithShape="0">
              <a:schemeClr val="tx1"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>
            <a:spAutoFit/>
          </a:bodyPr>
          <a:lstStyle>
            <a:lvl1pPr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Comic Sans MS" pitchFamily="66" charset="0"/>
              </a:rPr>
              <a:t>The original is separated into an intensity image for each of the four color bands.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20 September 2016</a:t>
            </a:r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079A9B1-86DF-4074-90E1-D3E83A1FB6A3}" type="slidenum">
              <a:rPr lang="en-US" sz="1200" smtClean="0">
                <a:solidFill>
                  <a:schemeClr val="tx1"/>
                </a:solidFill>
              </a:rPr>
              <a:pPr/>
              <a:t>9</a:t>
            </a:fld>
            <a:endParaRPr lang="en-US" sz="1200" smtClean="0">
              <a:solidFill>
                <a:schemeClr val="tx1"/>
              </a:solidFill>
            </a:endParaRPr>
          </a:p>
        </p:txBody>
      </p:sp>
      <p:sp>
        <p:nvSpPr>
          <p:cNvPr id="14340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smtClean="0">
                <a:solidFill>
                  <a:schemeClr val="tx1"/>
                </a:solidFill>
              </a:rPr>
              <a:t>1999-2016 by Richard Alan Peters II</a:t>
            </a:r>
          </a:p>
        </p:txBody>
      </p:sp>
      <p:pic>
        <p:nvPicPr>
          <p:cNvPr id="14341" name="Picture 2" descr="eye-CMYK-HTD-seps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"/>
          <a:stretch>
            <a:fillRect/>
          </a:stretch>
        </p:blipFill>
        <p:spPr bwMode="auto">
          <a:xfrm>
            <a:off x="1239838" y="1666875"/>
            <a:ext cx="66643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028700"/>
            <a:ext cx="7772400" cy="723900"/>
          </a:xfrm>
        </p:spPr>
        <p:txBody>
          <a:bodyPr/>
          <a:lstStyle/>
          <a:p>
            <a:r>
              <a:rPr lang="en-US" smtClean="0"/>
              <a:t>Color Separation / Halftoning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6600FF"/>
      </a:accent1>
      <a:accent2>
        <a:srgbClr val="CC00FF"/>
      </a:accent2>
      <a:accent3>
        <a:srgbClr val="FFFFFF"/>
      </a:accent3>
      <a:accent4>
        <a:srgbClr val="000000"/>
      </a:accent4>
      <a:accent5>
        <a:srgbClr val="B8AAFF"/>
      </a:accent5>
      <a:accent6>
        <a:srgbClr val="B900E7"/>
      </a:accent6>
      <a:hlink>
        <a:srgbClr val="4BA74B"/>
      </a:hlink>
      <a:folHlink>
        <a:srgbClr val="2300D4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FF99CC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033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10659</TotalTime>
  <Words>3168</Words>
  <Application>Microsoft Office PowerPoint</Application>
  <PresentationFormat>On-screen Show (4:3)</PresentationFormat>
  <Paragraphs>529</Paragraphs>
  <Slides>69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9" baseType="lpstr">
      <vt:lpstr>Math5</vt:lpstr>
      <vt:lpstr>Symbol</vt:lpstr>
      <vt:lpstr>Euclid Symbol</vt:lpstr>
      <vt:lpstr>Math1</vt:lpstr>
      <vt:lpstr>Calibri</vt:lpstr>
      <vt:lpstr>Euclid Math One</vt:lpstr>
      <vt:lpstr>Euclid Extra</vt:lpstr>
      <vt:lpstr>Fences</vt:lpstr>
      <vt:lpstr>Monotype Sorts</vt:lpstr>
      <vt:lpstr>Comic Sans MS</vt:lpstr>
      <vt:lpstr>Euclid</vt:lpstr>
      <vt:lpstr>Math4</vt:lpstr>
      <vt:lpstr>Arial</vt:lpstr>
      <vt:lpstr>Euclid Math Two</vt:lpstr>
      <vt:lpstr>MT Extra</vt:lpstr>
      <vt:lpstr>Times New Roman</vt:lpstr>
      <vt:lpstr>Math3</vt:lpstr>
      <vt:lpstr>Default Design</vt:lpstr>
      <vt:lpstr>Equation</vt:lpstr>
      <vt:lpstr>MathType 6.0 Equation</vt:lpstr>
      <vt:lpstr>PowerPoint Presentation</vt:lpstr>
      <vt:lpstr>Color Images</vt:lpstr>
      <vt:lpstr>Color Images on a CRT or LCD Display</vt:lpstr>
      <vt:lpstr>Color Images on a CRT or LCD Display</vt:lpstr>
      <vt:lpstr>Color Images In Print</vt:lpstr>
      <vt:lpstr>Color Images in Print</vt:lpstr>
      <vt:lpstr>PowerPoint Presentation</vt:lpstr>
      <vt:lpstr>Color Separation / Halftoning</vt:lpstr>
      <vt:lpstr>Color Separation / Halftoning</vt:lpstr>
      <vt:lpstr>Color Separation / Halftoning</vt:lpstr>
      <vt:lpstr>Color Separation / Halftoning</vt:lpstr>
      <vt:lpstr>The Eye</vt:lpstr>
      <vt:lpstr>The  Retina</vt:lpstr>
      <vt:lpstr>The Retina</vt:lpstr>
      <vt:lpstr>Photoreceptor Densities</vt:lpstr>
      <vt:lpstr>Photoreceptor Densities</vt:lpstr>
      <vt:lpstr>Retinal Space-Variant Sensing</vt:lpstr>
      <vt:lpstr>Retinal Space-Variant Sensing</vt:lpstr>
      <vt:lpstr>Retinal Space-Variant Sensing</vt:lpstr>
      <vt:lpstr>Retinal Space-Variant Sensing</vt:lpstr>
      <vt:lpstr>Retinal Space-Variant Sensing</vt:lpstr>
      <vt:lpstr>Retinal Space-Variant Sensing</vt:lpstr>
      <vt:lpstr>Retinal Space-Variant Sensing</vt:lpstr>
      <vt:lpstr>Retinal Space-Variant Sensing</vt:lpstr>
      <vt:lpstr>Retinal Space-Variant Sensing</vt:lpstr>
      <vt:lpstr>The Log Polar Transform</vt:lpstr>
      <vt:lpstr>Space Variant Visual Motion</vt:lpstr>
      <vt:lpstr>Retina: Center-Surround Edge Detector</vt:lpstr>
      <vt:lpstr>Center-Surround Brightness Perception</vt:lpstr>
      <vt:lpstr>Center-Surround Brightness Perception</vt:lpstr>
      <vt:lpstr>Center-Surround Brightness Perception</vt:lpstr>
      <vt:lpstr>Brightness Perception: Weber-Fechner</vt:lpstr>
      <vt:lpstr>Uniform Change in Intensity</vt:lpstr>
      <vt:lpstr>Uniform Change in Frequency and Contrast</vt:lpstr>
      <vt:lpstr>Center Surround Retinal Edge Detection</vt:lpstr>
      <vt:lpstr>Space Variant Retinal Edge Detection</vt:lpstr>
      <vt:lpstr>The Retinal Transform Minimizes Data Bandwidth</vt:lpstr>
      <vt:lpstr>Retinal Mosaic</vt:lpstr>
      <vt:lpstr>Pixelization of Color Images: All Bands Equal</vt:lpstr>
      <vt:lpstr>16× Pixelization of Color Images: R, G, &amp; B Bands</vt:lpstr>
      <vt:lpstr>Visual Areas in the Brain</vt:lpstr>
      <vt:lpstr>In the Brain: from RGB to LHS </vt:lpstr>
      <vt:lpstr>16× Pixelization of Color Images: Luminance Only</vt:lpstr>
      <vt:lpstr>16× Pixelization of Color Images: Chrominance (H+S) Only</vt:lpstr>
      <vt:lpstr>PowerPoint Presentation</vt:lpstr>
      <vt:lpstr>PowerPoint Presentation</vt:lpstr>
      <vt:lpstr>PowerPoint Presentation</vt:lpstr>
      <vt:lpstr>Color Sensing / Color Perception</vt:lpstr>
      <vt:lpstr>Color Sensing / Color Perception</vt:lpstr>
      <vt:lpstr>Color Sensing / Color Perception</vt:lpstr>
      <vt:lpstr>Color Sensing / Color Perception</vt:lpstr>
      <vt:lpstr>Color Sensing / Color Perception</vt:lpstr>
      <vt:lpstr>Color Sensing / Color Perception</vt:lpstr>
      <vt:lpstr>Color Sensing / Color Perception</vt:lpstr>
      <vt:lpstr>Complementary Colors</vt:lpstr>
      <vt:lpstr>Complementary Colors</vt:lpstr>
      <vt:lpstr>Color Perception: The Afterimage Effect</vt:lpstr>
      <vt:lpstr>PowerPoint Presentation</vt:lpstr>
      <vt:lpstr>PowerPoint Presentation</vt:lpstr>
      <vt:lpstr>PowerPoint Presentation</vt:lpstr>
      <vt:lpstr>Color Perception: The Afterimage Effect</vt:lpstr>
      <vt:lpstr>Color Perception: the Cornsweet Effect</vt:lpstr>
      <vt:lpstr>Color Perception: the Cornsweet Effect</vt:lpstr>
      <vt:lpstr>Color Perception: the Cornsweet Effect</vt:lpstr>
      <vt:lpstr>Color Perception: the Cornsweet Effect</vt:lpstr>
      <vt:lpstr>Color Perception: the Munker Illusion</vt:lpstr>
      <vt:lpstr>Color Perception: the Munker Illusion</vt:lpstr>
      <vt:lpstr>Color Perception: the Munker Illusion</vt:lpstr>
      <vt:lpstr>An Excellent and Amusing Website</vt:lpstr>
    </vt:vector>
  </TitlesOfParts>
  <Company>Vanderbilt University School of Engineering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Notes:  Color Perception</dc:title>
  <dc:subject>EECE/CS 253 Image Processing</dc:subject>
  <dc:creator>Richard Alan Peters II</dc:creator>
  <dc:description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dc:description>
  <cp:lastModifiedBy>Richard Alan Peters II</cp:lastModifiedBy>
  <cp:revision>141</cp:revision>
  <cp:lastPrinted>2014-09-10T00:18:15Z</cp:lastPrinted>
  <dcterms:created xsi:type="dcterms:W3CDTF">2001-09-05T15:36:53Z</dcterms:created>
  <dcterms:modified xsi:type="dcterms:W3CDTF">2016-09-20T19:28:53Z</dcterms:modified>
  <cp:category>Class notes</cp:category>
</cp:coreProperties>
</file>